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66" d="100"/>
          <a:sy n="166" d="100"/>
        </p:scale>
        <p:origin x="120" y="2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17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97532" y="460730"/>
            <a:ext cx="6210934" cy="6678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0" i="0">
                <a:solidFill>
                  <a:srgbClr val="97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900" b="0" i="0">
                <a:solidFill>
                  <a:srgbClr val="97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97532" y="495096"/>
            <a:ext cx="1099693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1938" y="1774422"/>
            <a:ext cx="10671810" cy="3846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0" i="0">
                <a:solidFill>
                  <a:srgbClr val="97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85556" y="6216955"/>
            <a:ext cx="440054" cy="378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‹#›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drive/folders/1jVVNXnzwl8ZG_vXe27utWmSGHNA8zjZx" TargetMode="External"/><Relationship Id="rId5" Type="http://schemas.openxmlformats.org/officeDocument/2006/relationships/hyperlink" Target="https://docs.google.com/document/d/1nAIBbbVyRouD9LN1sutoMlD_bdvKc9XjnOAnIMRVBvM/edit" TargetMode="External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file/d/1KikaNMDVDzPtg9aBm018pgwEsEK0T2z8/view?usp=drive_linkg5LhwSUJ67qA/view%3Fusp%3Ddrive_linkmpLSylQ5jm3YV7c/view%3Fusp%3Dshare_link" TargetMode="External"/><Relationship Id="rId3" Type="http://schemas.openxmlformats.org/officeDocument/2006/relationships/hyperlink" Target="https://drive.google.com/file/d/1KTIL9a1_U6ad8yp8x96yr2p7E-bNpCWT/view?usp=drive_linkOuGj3sKZawhvEZkL4/view%3Fusp%3Ddrive_linkmH5EuUrCdmUcFZF3qZGiUgS3/view%3Fusp%3Dshare_link_1GK/view%3Fusp%3Dshare_linkhare_linkSOByd1ys6F/view%3Fusp%3Dshare_link" TargetMode="External"/><Relationship Id="rId7" Type="http://schemas.openxmlformats.org/officeDocument/2006/relationships/hyperlink" Target="https://drive.google.com/file/d/1obvnfjaVSa0iyDGiXF5XNsez2ZEGJtLz/view?usp=drive_linkvtTazMPPmrXBwz_PeSDp/view%3Fusp%3Ddrive_linkOFgKl5_Zi89xTuhf_tt2hD8/view%3Fusp%3Dshare_linkY/view%3Fusp%3Dshare_linkfIsJQaVeX/view%3Fusp%3Dshare_link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1zxvWBlyG3LwqbPkY5w-_-WRwemL_9mQY/view?usp=drive_linkfWb8w2/view%3Fusp%3Ddrive_linkB3ZK3jjrVj7i7bnY9dxcEMh6mzCo/view%3Fusp%3Ddrive_linkLF/view%3Fusp%3Dshare_link-6G0uihLF8GoRsotrsDDVu0/view%3Fusp%3Dshare_linksp%3Dshare_linkyP2iZQjO5/view%3Fusp%3Dshare_link" TargetMode="External"/><Relationship Id="rId5" Type="http://schemas.openxmlformats.org/officeDocument/2006/relationships/hyperlink" Target="https://drive.google.com/file/d/1-o9TFK1-ifxyMUFfVfxeJBld3mpZA1qv/view?usp=drive_linkOTxAp9Zg9SX3vnPtOno/view%3Fusp%3Ddrive_link2FPGhN/view%3Fusp%3Dshare_linkf7tSBE1duJo_5aPvenM/view%3Fusp%3Dshare_linkbl27WQ_9cABbrndu/view%3Fusp%3Dshare_linkjvvpGJIxMTHimr/view%3Fusp%3Dshare_link" TargetMode="External"/><Relationship Id="rId10" Type="http://schemas.openxmlformats.org/officeDocument/2006/relationships/image" Target="../media/image37.jpg"/><Relationship Id="rId4" Type="http://schemas.openxmlformats.org/officeDocument/2006/relationships/hyperlink" Target="https://drive.google.com/file/d/1jAshmx1LCqhF0N1trFHi_wNjB8oWJ81a/view?usp=drive_linkGBwo56wx4nOuGj3sKZawhvEZkL4/view%3Fusp%3Ddrive_linkmH5EuUrCdmUcFZF3qZGiUgS3/view%3Fusp%3Dshare_link_1GK/view%3Fusp%3Dshare_linkhare_linkSOByd1ys6F/view%3Fusp%3Dshare_link" TargetMode="External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ve.google.com/file/d/1KTIL9a1_U6ad8yp8x96yr2p7E-bNpCWT/view?usp=drive_linkIj_6KlQZ35S9SswIg2xRprDm4jy/view%3Fusp%3Ddrive_linkiTHtsCBHRRO-IsvRoOvXcVA/view%3Fusp%3Dshare_linkkLlcJai-ARoPUsj7UGmCg5m/view%3Fusp%3Dshare_linkofPPj1/view%3Fusp%3Dshare_linkgI901RCtDVWKU/view%3Fusp%3Dshare_linkvMAg4bVwVenqB7n-4yxCx66la/view%3Fusp%3Dshare_linkG20Qkn8eYd5bNDI7/view%3Fusp%3Dshare_linkGvRM8LTQ_n/view%3Fusp%3Dshare_linkw%3Fusp%3Dshare_linkQWaDWEfgEgZbKgtpYz74W2J70Lo9swbE6Y15TU/edit5qFdcDGvRM8LTQ_n/view%3Fusp%3Dshare_linkw%3Fusp%3Dshare_linkQWaDWEfgEgZbKgtpYz74W2J70Lo9swbE6Y15TU/editEfgEgZbKgtpYz74W2J70Lo9swbE6Y15TU/edi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r9sNB3ZK3jjrVj7i7bnY9dxcEMh6mzCo/view?usp=drive_linkZzM4Ss_dKAqcrEapZ8mF7OMCufLF/view%3Fusp%3Dshare_link-6G0uihLF8GoRsotrsDDVu0/view%3Fusp%3Dshare_linksp%3Dshare_linkyP2iZQjO5/view%3Fusp%3Dshare_linkP6aRxivy09JC3rdY2FPGhN/view%3Fusp%3Dshare_linkf7tSBE1duJo_5aPvenM/view%3Fusp%3Dshare_linkbl27WQ_9cABbrndu/view%3Fusp%3Dshare_linkjvvpGJIxMTHimr/view%3Fusp%3Dshare_linkziTHtsCBHRRO-IsvRoOvXcVA/view%3Fusp%3Dshare_linkkLlcJai-ARoPUsj7UGmCg5m/view%3Fusp%3Dshare_linkofPPj1/view%3Fusp%3Dshare_linkgI901RCtDVWKU/view%3Fusp%3Dshare_linkvMAg4bVwVenqB7n-4yxCx66la/view%3Fusp%3Dshare_linkG20Qkn8eYd5bNDI7/view%3Fusp%3Dshare_linkGvRM8LTQ_n/view%3Fusp%3Dshare_linkw%3Fusp%3Dshare_linkQWaDWEfgEgZbKgtpYz74W2J70Lo9swbE6Y15TU/edit5qFdcDGvRM8LTQ_n/view%3Fusp%3Dshare_linkw%3Fusp%3Dshare_linkQWaDWEfgEgZbKgtpYz74W2J70Lo9swbE6Y15TU/editEfgEgZbKgtpYz74W2J70Lo9swbE6Y15TU/edit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jpg"/><Relationship Id="rId4" Type="http://schemas.openxmlformats.org/officeDocument/2006/relationships/hyperlink" Target="https://drive.google.com/file/d/1jAshmx1LCqhF0N1trFHi_wNjB8oWJ81a/view?usp=drive_link5S9SswIg2xRprDm4jy/view%3Fusp%3Ddrive_linkiTHtsCBHRRO-IsvRoOvXcVA/view%3Fusp%3Dshare_linkkLlcJai-ARoPUsj7UGmCg5m/view%3Fusp%3Dshare_linkofPPj1/view%3Fusp%3Dshare_linkgI901RCtDVWKU/view%3Fusp%3Dshare_linkvMAg4bVwVenqB7n-4yxCx66la/view%3Fusp%3Dshare_linkG20Qkn8eYd5bNDI7/view%3Fusp%3Dshare_linkGvRM8LTQ_n/view%3Fusp%3Dshare_linkw%3Fusp%3Dshare_linkQWaDWEfgEgZbKgtpYz74W2J70Lo9swbE6Y15TU/edit5qFdcDGvRM8LTQ_n/view%3Fusp%3Dshare_linkw%3Fusp%3Dshare_linkQWaDWEfgEgZbKgtpYz74W2J70Lo9swbE6Y15TU/editEfgEgZbKgtpYz74W2J70Lo9swbE6Y15TU/edit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s://drive.google.com/file/d/1jAshmx1LCqhF0N1trFHi_wNjB8oWJ81a/view?usp=drive_linkGj3sKZawhvEZkL4/view%3Fusp%3Ddrive_linkEuUrCdmUcFZF3qZGiUgS3/view%3Fusp%3Dshare_link-Mtuna8Q6FemPTscoB_1GK/view%3Fusp%3Dshare_linkQjaSjHnEAyZwSiZ/view%3Fusp%3Dshare_linkSOByd1ys6F/view%3Fusp%3Dshare_linkyiqn5QcEjzSOByd1ys6F/view%3Fusp%3Dshare_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hyperlink" Target="https://drive.google.com/file/d/1obvnfjaVSa0iyDGiXF5XNsez2ZEGJtLz/view?usp=drive_linkzMPPmrXBwz_PeSDp/view%3Fusp%3Ddrive_linkb6FUUpNbdk2B8uSf8NmNt0yrk-5k/view%3Fusp%3Dshare_linkxTuhf_tt2hD8/view%3Fusp%3Dshare_linkmrtTjX4gYzHNXVU9WgY/view%3Fusp%3Dshare_linkfIsJQaVeX/view%3Fusp%3Dshare_linkwbcuqRi87I3_vfIsJQaVeX/view%3Fusp%3Dshare_lin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drive.google.com/file/d/1KikaNMDVDzPtg9aBm018pgwEsEK0T2z8/view?usp=drive_linkYdegsQH4P3OkEmpep9p2n9RT4Tj/edit%3Fusp%3Ddrive_link&amp;ouid=118145223930129382421&amp;rtpof=true&amp;sd=true5LhwSUJ67qA/view%3Fusp%3Ddrive_linkUufyR5smpLSylQ5jm3YV7c/view%3Fusp%3Dshare_linkbVwVenqB7n-4yxCx66la/view%3Fusp%3Dshare_linkG20Qkn8eYd5bNDI7/view%3Fusp%3Dshare_linkGvRM8LTQ_n/view%3Fusp%3Dshare_linkw%3Fusp%3Dshare_linkQWaDWEfgEgZbKgtpYz74W2J70Lo9swbE6Y15TU/edit5qFdcDGvRM8LTQ_n/view%3Fusp%3Dshare_linkw%3Fusp%3Dshare_linkQWaDWEfgEgZbKgtpYz74W2J70Lo9swbE6Y15TU/editEfgEgZbKgtpYz74W2J70Lo9swbE6Y15TU/edi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hyperlink" Target="mailto:cbocinternalinfo@austinisd.org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inyurl.com/yk4j7vr4" TargetMode="External"/><Relationship Id="rId4" Type="http://schemas.openxmlformats.org/officeDocument/2006/relationships/hyperlink" Target="https://tinyurl.com/2rs8er4x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bond.austinschools.org/" TargetMode="External"/><Relationship Id="rId2" Type="http://schemas.openxmlformats.org/officeDocument/2006/relationships/hyperlink" Target="https://www.austinisd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t.ly/travis-community-meeting-1" TargetMode="External"/><Relationship Id="rId5" Type="http://schemas.openxmlformats.org/officeDocument/2006/relationships/hyperlink" Target="https://bond.austinschools.org/calendar#year%3D2023%26month%3D08%26day%3D01%26view%3DdayGridMonth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bond.austinschools.org/bond-projects" TargetMode="External"/><Relationship Id="rId4" Type="http://schemas.openxmlformats.org/officeDocument/2006/relationships/hyperlink" Target="https://bond.austinschools.org/calendar#year%3D2023%26month%3D08%26day%3D01%26view%3DdayGridMonth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inisd2017bond.org/" TargetMode="External"/><Relationship Id="rId7" Type="http://schemas.openxmlformats.org/officeDocument/2006/relationships/image" Target="../media/image5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RBjHVOC-Un4" TargetMode="External"/><Relationship Id="rId5" Type="http://schemas.openxmlformats.org/officeDocument/2006/relationships/image" Target="../media/image56.jpg"/><Relationship Id="rId4" Type="http://schemas.openxmlformats.org/officeDocument/2006/relationships/hyperlink" Target="http://www.youtube.com/watch?v=psT5FGTWaSo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hyperlink" Target="https://drive.google.com/drive/folders/1jVVNXnzwl8ZG_vXe27utWmSGHNA8zjZx" TargetMode="External"/><Relationship Id="rId4" Type="http://schemas.openxmlformats.org/officeDocument/2006/relationships/hyperlink" Target="https://docs.google.com/document/d/1nAIBbbVyRouD9LN1sutoMlD_bdvKc9XjnOAnIMRVBvM/edit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033502" cy="68579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27303" y="2538298"/>
            <a:ext cx="5154295" cy="2128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14999"/>
              </a:lnSpc>
              <a:spcBef>
                <a:spcPts val="100"/>
              </a:spcBef>
            </a:pPr>
            <a:r>
              <a:rPr sz="4000" b="1" spc="45" dirty="0">
                <a:solidFill>
                  <a:srgbClr val="00A3C6"/>
                </a:solidFill>
                <a:latin typeface="Palatino Linotype"/>
                <a:cs typeface="Palatino Linotype"/>
              </a:rPr>
              <a:t>Community</a:t>
            </a:r>
            <a:r>
              <a:rPr sz="4000" b="1" spc="-10" dirty="0">
                <a:solidFill>
                  <a:srgbClr val="00A3C6"/>
                </a:solidFill>
                <a:latin typeface="Palatino Linotype"/>
                <a:cs typeface="Palatino Linotype"/>
              </a:rPr>
              <a:t> </a:t>
            </a:r>
            <a:r>
              <a:rPr sz="4000" b="1" spc="-20" dirty="0">
                <a:solidFill>
                  <a:srgbClr val="00A3C6"/>
                </a:solidFill>
                <a:latin typeface="Palatino Linotype"/>
                <a:cs typeface="Palatino Linotype"/>
              </a:rPr>
              <a:t>Bond </a:t>
            </a:r>
            <a:r>
              <a:rPr sz="4000" b="1" dirty="0">
                <a:solidFill>
                  <a:srgbClr val="00A3C6"/>
                </a:solidFill>
                <a:latin typeface="Palatino Linotype"/>
                <a:cs typeface="Palatino Linotype"/>
              </a:rPr>
              <a:t>Oversight</a:t>
            </a:r>
            <a:r>
              <a:rPr sz="4000" b="1" spc="365" dirty="0">
                <a:solidFill>
                  <a:srgbClr val="00A3C6"/>
                </a:solidFill>
                <a:latin typeface="Palatino Linotype"/>
                <a:cs typeface="Palatino Linotype"/>
              </a:rPr>
              <a:t> </a:t>
            </a:r>
            <a:r>
              <a:rPr sz="4000" b="1" spc="-10" dirty="0">
                <a:solidFill>
                  <a:srgbClr val="00A3C6"/>
                </a:solidFill>
                <a:latin typeface="Palatino Linotype"/>
                <a:cs typeface="Palatino Linotype"/>
              </a:rPr>
              <a:t>Committee </a:t>
            </a:r>
            <a:r>
              <a:rPr sz="4000" b="1" spc="50" dirty="0">
                <a:solidFill>
                  <a:srgbClr val="00A3C6"/>
                </a:solidFill>
                <a:latin typeface="Palatino Linotype"/>
                <a:cs typeface="Palatino Linotype"/>
              </a:rPr>
              <a:t>Meeting</a:t>
            </a:r>
            <a:endParaRPr sz="4000">
              <a:latin typeface="Palatino Linotype"/>
              <a:cs typeface="Palatino Linotype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88" y="76113"/>
            <a:ext cx="4121150" cy="1585595"/>
            <a:chOff x="-88" y="76113"/>
            <a:chExt cx="4121150" cy="158559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8431" y="600456"/>
              <a:ext cx="3712463" cy="10607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88" y="76113"/>
              <a:ext cx="228777" cy="228777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351838" y="5011003"/>
            <a:ext cx="27038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237D"/>
                </a:solidFill>
                <a:latin typeface="Arial"/>
                <a:cs typeface="Arial"/>
              </a:rPr>
              <a:t>November</a:t>
            </a:r>
            <a:r>
              <a:rPr sz="240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1237D"/>
                </a:solidFill>
                <a:latin typeface="Arial"/>
                <a:cs typeface="Arial"/>
              </a:rPr>
              <a:t>14,</a:t>
            </a:r>
            <a:r>
              <a:rPr sz="240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11237D"/>
                </a:solidFill>
                <a:latin typeface="Arial"/>
                <a:cs typeface="Arial"/>
              </a:rPr>
              <a:t>2023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730421" y="6247866"/>
            <a:ext cx="188595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latin typeface="Arial"/>
                <a:cs typeface="Arial"/>
              </a:rPr>
              <a:t>1</a:t>
            </a:r>
            <a:endParaRPr sz="23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55200" y="0"/>
            <a:ext cx="2336800" cy="116840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508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400"/>
              </a:spcBef>
            </a:pPr>
            <a:r>
              <a:rPr sz="800" b="1" i="1" dirty="0">
                <a:latin typeface="Arial"/>
                <a:cs typeface="Arial"/>
              </a:rPr>
              <a:t>Camille </a:t>
            </a:r>
            <a:r>
              <a:rPr sz="800" b="1" i="1" spc="-10" dirty="0">
                <a:latin typeface="Arial"/>
                <a:cs typeface="Arial"/>
              </a:rPr>
              <a:t>Falgout</a:t>
            </a:r>
            <a:endParaRPr sz="80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40"/>
              </a:spcBef>
            </a:pPr>
            <a:r>
              <a:rPr sz="800" i="1" dirty="0">
                <a:latin typeface="Arial"/>
                <a:cs typeface="Arial"/>
              </a:rPr>
              <a:t>2023-11-07 </a:t>
            </a:r>
            <a:r>
              <a:rPr sz="800" i="1" spc="-10" dirty="0">
                <a:latin typeface="Arial"/>
                <a:cs typeface="Arial"/>
              </a:rPr>
              <a:t>18:51:27</a:t>
            </a:r>
            <a:endParaRPr sz="800">
              <a:latin typeface="Arial"/>
              <a:cs typeface="Arial"/>
            </a:endParaRPr>
          </a:p>
          <a:p>
            <a:pPr marL="254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latin typeface="Arial"/>
                <a:cs typeface="Arial"/>
              </a:rPr>
              <a:t>-------------------------------------------</a:t>
            </a:r>
            <a:r>
              <a:rPr sz="1000" spc="-50" dirty="0">
                <a:latin typeface="Arial"/>
                <a:cs typeface="Arial"/>
              </a:rPr>
              <a:t>-</a:t>
            </a:r>
            <a:endParaRPr sz="1000">
              <a:latin typeface="Arial"/>
              <a:cs typeface="Arial"/>
            </a:endParaRPr>
          </a:p>
          <a:p>
            <a:pPr marL="25400" marR="17780">
              <a:lnSpc>
                <a:spcPct val="100000"/>
              </a:lnSpc>
            </a:pPr>
            <a:r>
              <a:rPr sz="1000" dirty="0">
                <a:latin typeface="Arial"/>
                <a:cs typeface="Arial"/>
              </a:rPr>
              <a:t>@camille.falgout@austinisd.org </a:t>
            </a:r>
            <a:r>
              <a:rPr sz="1000" spc="-10" dirty="0">
                <a:latin typeface="Arial"/>
                <a:cs typeface="Arial"/>
              </a:rPr>
              <a:t>Please </a:t>
            </a:r>
            <a:r>
              <a:rPr sz="1000" dirty="0">
                <a:latin typeface="Arial"/>
                <a:cs typeface="Arial"/>
              </a:rPr>
              <a:t>view this document. You can </a:t>
            </a:r>
            <a:r>
              <a:rPr sz="1000" spc="-20" dirty="0">
                <a:latin typeface="Arial"/>
                <a:cs typeface="Arial"/>
              </a:rPr>
              <a:t>also </a:t>
            </a:r>
            <a:r>
              <a:rPr sz="1000" dirty="0">
                <a:latin typeface="Arial"/>
                <a:cs typeface="Arial"/>
              </a:rPr>
              <a:t>comment on </a:t>
            </a:r>
            <a:r>
              <a:rPr sz="1000" spc="-25" dirty="0">
                <a:latin typeface="Arial"/>
                <a:cs typeface="Arial"/>
              </a:rPr>
              <a:t>it.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704588" y="3564642"/>
            <a:ext cx="227329" cy="681355"/>
            <a:chOff x="4704588" y="3564642"/>
            <a:chExt cx="227329" cy="681355"/>
          </a:xfrm>
        </p:grpSpPr>
        <p:sp>
          <p:nvSpPr>
            <p:cNvPr id="3" name="object 3"/>
            <p:cNvSpPr/>
            <p:nvPr/>
          </p:nvSpPr>
          <p:spPr>
            <a:xfrm>
              <a:off x="4817364" y="3564642"/>
              <a:ext cx="0" cy="637540"/>
            </a:xfrm>
            <a:custGeom>
              <a:avLst/>
              <a:gdLst/>
              <a:ahLst/>
              <a:cxnLst/>
              <a:rect l="l" t="t" r="r" b="b"/>
              <a:pathLst>
                <a:path h="637539">
                  <a:moveTo>
                    <a:pt x="0" y="636955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4588" y="4017264"/>
              <a:ext cx="227075" cy="228600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5320284" y="1562100"/>
            <a:ext cx="228600" cy="1395730"/>
            <a:chOff x="5320284" y="1562100"/>
            <a:chExt cx="228600" cy="1395730"/>
          </a:xfrm>
        </p:grpSpPr>
        <p:sp>
          <p:nvSpPr>
            <p:cNvPr id="6" name="object 6"/>
            <p:cNvSpPr/>
            <p:nvPr/>
          </p:nvSpPr>
          <p:spPr>
            <a:xfrm>
              <a:off x="5428488" y="1697736"/>
              <a:ext cx="11430" cy="1255395"/>
            </a:xfrm>
            <a:custGeom>
              <a:avLst/>
              <a:gdLst/>
              <a:ahLst/>
              <a:cxnLst/>
              <a:rect l="l" t="t" r="r" b="b"/>
              <a:pathLst>
                <a:path w="11429" h="1255395">
                  <a:moveTo>
                    <a:pt x="0" y="0"/>
                  </a:moveTo>
                  <a:lnTo>
                    <a:pt x="11366" y="1254975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20284" y="1562100"/>
              <a:ext cx="228600" cy="22860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648452" y="4101286"/>
            <a:ext cx="44640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4139" marR="5080" indent="-92075">
              <a:lnSpc>
                <a:spcPct val="100000"/>
              </a:lnSpc>
              <a:spcBef>
                <a:spcPts val="95"/>
              </a:spcBef>
            </a:pPr>
            <a:r>
              <a:rPr sz="1300" spc="-20" dirty="0">
                <a:latin typeface="Arial"/>
                <a:cs typeface="Arial"/>
              </a:rPr>
              <a:t>LASA </a:t>
            </a:r>
            <a:r>
              <a:rPr sz="1300" spc="-25" dirty="0">
                <a:latin typeface="Arial"/>
                <a:cs typeface="Arial"/>
              </a:rPr>
              <a:t>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50006" y="4901038"/>
            <a:ext cx="66421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Andrews</a:t>
            </a:r>
            <a:endParaRPr sz="13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58873" y="5099207"/>
            <a:ext cx="24511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36675" y="3594921"/>
            <a:ext cx="228600" cy="1903730"/>
            <a:chOff x="836675" y="3594921"/>
            <a:chExt cx="228600" cy="1903730"/>
          </a:xfrm>
        </p:grpSpPr>
        <p:sp>
          <p:nvSpPr>
            <p:cNvPr id="12" name="object 12"/>
            <p:cNvSpPr/>
            <p:nvPr/>
          </p:nvSpPr>
          <p:spPr>
            <a:xfrm>
              <a:off x="949451" y="3599684"/>
              <a:ext cx="5715" cy="1699895"/>
            </a:xfrm>
            <a:custGeom>
              <a:avLst/>
              <a:gdLst/>
              <a:ahLst/>
              <a:cxnLst/>
              <a:rect l="l" t="t" r="r" b="b"/>
              <a:pathLst>
                <a:path w="5715" h="1699895">
                  <a:moveTo>
                    <a:pt x="5511" y="1699755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36675" y="5241035"/>
              <a:ext cx="228600" cy="257810"/>
            </a:xfrm>
            <a:custGeom>
              <a:avLst/>
              <a:gdLst/>
              <a:ahLst/>
              <a:cxnLst/>
              <a:rect l="l" t="t" r="r" b="b"/>
              <a:pathLst>
                <a:path w="228600" h="257810">
                  <a:moveTo>
                    <a:pt x="114300" y="0"/>
                  </a:moveTo>
                  <a:lnTo>
                    <a:pt x="69806" y="10120"/>
                  </a:lnTo>
                  <a:lnTo>
                    <a:pt x="33475" y="37718"/>
                  </a:lnTo>
                  <a:lnTo>
                    <a:pt x="8981" y="78652"/>
                  </a:lnTo>
                  <a:lnTo>
                    <a:pt x="0" y="128777"/>
                  </a:lnTo>
                  <a:lnTo>
                    <a:pt x="8981" y="178903"/>
                  </a:lnTo>
                  <a:lnTo>
                    <a:pt x="33475" y="219836"/>
                  </a:lnTo>
                  <a:lnTo>
                    <a:pt x="69806" y="247435"/>
                  </a:lnTo>
                  <a:lnTo>
                    <a:pt x="114300" y="257555"/>
                  </a:lnTo>
                  <a:lnTo>
                    <a:pt x="158793" y="247435"/>
                  </a:lnTo>
                  <a:lnTo>
                    <a:pt x="195124" y="219836"/>
                  </a:lnTo>
                  <a:lnTo>
                    <a:pt x="219618" y="178903"/>
                  </a:lnTo>
                  <a:lnTo>
                    <a:pt x="228600" y="128777"/>
                  </a:lnTo>
                  <a:lnTo>
                    <a:pt x="219618" y="78652"/>
                  </a:lnTo>
                  <a:lnTo>
                    <a:pt x="195124" y="37718"/>
                  </a:lnTo>
                  <a:lnTo>
                    <a:pt x="158793" y="1012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05A0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93453" y="5545428"/>
            <a:ext cx="78486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1940" marR="5080" indent="-26987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Barrington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29600" y="1420423"/>
            <a:ext cx="76454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9079" marR="5080" indent="-24701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Covington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023616" y="3601021"/>
            <a:ext cx="228600" cy="907415"/>
            <a:chOff x="3023616" y="3601021"/>
            <a:chExt cx="228600" cy="907415"/>
          </a:xfrm>
        </p:grpSpPr>
        <p:sp>
          <p:nvSpPr>
            <p:cNvPr id="17" name="object 17"/>
            <p:cNvSpPr/>
            <p:nvPr/>
          </p:nvSpPr>
          <p:spPr>
            <a:xfrm>
              <a:off x="3124203" y="3605784"/>
              <a:ext cx="15240" cy="864869"/>
            </a:xfrm>
            <a:custGeom>
              <a:avLst/>
              <a:gdLst/>
              <a:ahLst/>
              <a:cxnLst/>
              <a:rect l="l" t="t" r="r" b="b"/>
              <a:pathLst>
                <a:path w="15239" h="864870">
                  <a:moveTo>
                    <a:pt x="14808" y="864425"/>
                  </a:moveTo>
                  <a:lnTo>
                    <a:pt x="0" y="0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3616" y="4319016"/>
              <a:ext cx="228600" cy="188975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3374967" y="5267524"/>
            <a:ext cx="483234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730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Akins </a:t>
            </a:r>
            <a:r>
              <a:rPr sz="1300" spc="-20" dirty="0">
                <a:latin typeface="Arial"/>
                <a:cs typeface="Arial"/>
              </a:rPr>
              <a:t>ECHS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50083" y="4475672"/>
            <a:ext cx="63817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6850" marR="5080" indent="-18478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O.Henry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49394" y="1605681"/>
            <a:ext cx="32702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25" dirty="0">
                <a:latin typeface="Arial"/>
                <a:cs typeface="Arial"/>
              </a:rPr>
              <a:t>Oak</a:t>
            </a:r>
            <a:endParaRPr sz="13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21342" y="1803850"/>
            <a:ext cx="58293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610" marR="5080" indent="-16954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Springs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20559" y="1988522"/>
            <a:ext cx="73279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79705">
              <a:lnSpc>
                <a:spcPct val="100000"/>
              </a:lnSpc>
              <a:spcBef>
                <a:spcPts val="95"/>
              </a:spcBef>
            </a:pPr>
            <a:r>
              <a:rPr sz="1300" spc="-20" dirty="0">
                <a:latin typeface="Arial"/>
                <a:cs typeface="Arial"/>
              </a:rPr>
              <a:t>Bear </a:t>
            </a:r>
            <a:r>
              <a:rPr sz="1300" dirty="0">
                <a:latin typeface="Arial"/>
                <a:cs typeface="Arial"/>
              </a:rPr>
              <a:t>Creek</a:t>
            </a:r>
            <a:r>
              <a:rPr sz="1300" spc="-30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343911" y="3565969"/>
            <a:ext cx="1612900" cy="1711960"/>
            <a:chOff x="2343911" y="3565969"/>
            <a:chExt cx="1612900" cy="1711960"/>
          </a:xfrm>
        </p:grpSpPr>
        <p:sp>
          <p:nvSpPr>
            <p:cNvPr id="25" name="object 25"/>
            <p:cNvSpPr/>
            <p:nvPr/>
          </p:nvSpPr>
          <p:spPr>
            <a:xfrm>
              <a:off x="3838957" y="3570732"/>
              <a:ext cx="3175" cy="311150"/>
            </a:xfrm>
            <a:custGeom>
              <a:avLst/>
              <a:gdLst/>
              <a:ahLst/>
              <a:cxnLst/>
              <a:rect l="l" t="t" r="r" b="b"/>
              <a:pathLst>
                <a:path w="3175" h="311150">
                  <a:moveTo>
                    <a:pt x="3098" y="311073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27703" y="3883152"/>
              <a:ext cx="228600" cy="227075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461259" y="3595119"/>
              <a:ext cx="11430" cy="1151255"/>
            </a:xfrm>
            <a:custGeom>
              <a:avLst/>
              <a:gdLst/>
              <a:ahLst/>
              <a:cxnLst/>
              <a:rect l="l" t="t" r="r" b="b"/>
              <a:pathLst>
                <a:path w="11430" h="1151254">
                  <a:moveTo>
                    <a:pt x="0" y="1150937"/>
                  </a:moveTo>
                  <a:lnTo>
                    <a:pt x="1136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43911" y="4693920"/>
              <a:ext cx="228600" cy="228600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558539" y="3599682"/>
              <a:ext cx="5715" cy="1501775"/>
            </a:xfrm>
            <a:custGeom>
              <a:avLst/>
              <a:gdLst/>
              <a:ahLst/>
              <a:cxnLst/>
              <a:rect l="l" t="t" r="r" b="b"/>
              <a:pathLst>
                <a:path w="5714" h="1501775">
                  <a:moveTo>
                    <a:pt x="5511" y="1501292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445763" y="5049012"/>
              <a:ext cx="228600" cy="228600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985442" y="4233157"/>
            <a:ext cx="53784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0170" marR="5080" indent="-7810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Nelson Field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141475" y="3247447"/>
            <a:ext cx="228600" cy="969644"/>
            <a:chOff x="1141475" y="3247447"/>
            <a:chExt cx="228600" cy="969644"/>
          </a:xfrm>
        </p:grpSpPr>
        <p:sp>
          <p:nvSpPr>
            <p:cNvPr id="33" name="object 33"/>
            <p:cNvSpPr/>
            <p:nvPr/>
          </p:nvSpPr>
          <p:spPr>
            <a:xfrm>
              <a:off x="1255775" y="3252209"/>
              <a:ext cx="0" cy="762000"/>
            </a:xfrm>
            <a:custGeom>
              <a:avLst/>
              <a:gdLst/>
              <a:ahLst/>
              <a:cxnLst/>
              <a:rect l="l" t="t" r="r" b="b"/>
              <a:pathLst>
                <a:path h="762000">
                  <a:moveTo>
                    <a:pt x="0" y="761987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41475" y="3988307"/>
              <a:ext cx="228600" cy="228600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1249398" y="4715797"/>
            <a:ext cx="60960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4930" marR="5080" indent="-6286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Navarro </a:t>
            </a:r>
            <a:r>
              <a:rPr sz="1300" spc="-20" dirty="0">
                <a:latin typeface="Arial"/>
                <a:cs typeface="Arial"/>
              </a:rPr>
              <a:t>ECHS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1475232" y="3489762"/>
            <a:ext cx="228600" cy="1243965"/>
            <a:chOff x="1475232" y="3489762"/>
            <a:chExt cx="228600" cy="1243965"/>
          </a:xfrm>
        </p:grpSpPr>
        <p:sp>
          <p:nvSpPr>
            <p:cNvPr id="37" name="object 37"/>
            <p:cNvSpPr/>
            <p:nvPr/>
          </p:nvSpPr>
          <p:spPr>
            <a:xfrm>
              <a:off x="1586484" y="3494525"/>
              <a:ext cx="2540" cy="1137920"/>
            </a:xfrm>
            <a:custGeom>
              <a:avLst/>
              <a:gdLst/>
              <a:ahLst/>
              <a:cxnLst/>
              <a:rect l="l" t="t" r="r" b="b"/>
              <a:pathLst>
                <a:path w="2540" h="1137920">
                  <a:moveTo>
                    <a:pt x="2400" y="1137577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75232" y="4506467"/>
              <a:ext cx="228600" cy="227075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1687073" y="5183068"/>
            <a:ext cx="545465" cy="619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826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Delco Activity Center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1845564" y="934021"/>
            <a:ext cx="4490720" cy="4261485"/>
            <a:chOff x="1845564" y="934021"/>
            <a:chExt cx="4490720" cy="4261485"/>
          </a:xfrm>
        </p:grpSpPr>
        <p:sp>
          <p:nvSpPr>
            <p:cNvPr id="41" name="object 41"/>
            <p:cNvSpPr/>
            <p:nvPr/>
          </p:nvSpPr>
          <p:spPr>
            <a:xfrm>
              <a:off x="1953774" y="3439666"/>
              <a:ext cx="5715" cy="1656080"/>
            </a:xfrm>
            <a:custGeom>
              <a:avLst/>
              <a:gdLst/>
              <a:ahLst/>
              <a:cxnLst/>
              <a:rect l="l" t="t" r="r" b="b"/>
              <a:pathLst>
                <a:path w="5714" h="1656079">
                  <a:moveTo>
                    <a:pt x="5194" y="165555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45564" y="4968239"/>
              <a:ext cx="228600" cy="227075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320028" y="938783"/>
              <a:ext cx="11430" cy="1830705"/>
            </a:xfrm>
            <a:custGeom>
              <a:avLst/>
              <a:gdLst/>
              <a:ahLst/>
              <a:cxnLst/>
              <a:rect l="l" t="t" r="r" b="b"/>
              <a:pathLst>
                <a:path w="11429" h="1830705">
                  <a:moveTo>
                    <a:pt x="0" y="0"/>
                  </a:moveTo>
                  <a:lnTo>
                    <a:pt x="11366" y="1830603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4653383" y="1592736"/>
            <a:ext cx="47244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0" marR="5080" indent="-108585">
              <a:lnSpc>
                <a:spcPct val="100000"/>
              </a:lnSpc>
              <a:spcBef>
                <a:spcPts val="95"/>
              </a:spcBef>
            </a:pPr>
            <a:r>
              <a:rPr sz="1300" spc="-20" dirty="0">
                <a:latin typeface="Arial"/>
                <a:cs typeface="Arial"/>
              </a:rPr>
              <a:t>Bowie </a:t>
            </a:r>
            <a:r>
              <a:rPr sz="1300" spc="-25" dirty="0">
                <a:latin typeface="Arial"/>
                <a:cs typeface="Arial"/>
              </a:rPr>
              <a:t>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13077" y="602198"/>
            <a:ext cx="648970" cy="619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Nelson </a:t>
            </a:r>
            <a:r>
              <a:rPr sz="1300" spc="-25" dirty="0">
                <a:latin typeface="Arial"/>
                <a:cs typeface="Arial"/>
              </a:rPr>
              <a:t>Bus </a:t>
            </a:r>
            <a:r>
              <a:rPr sz="1300" spc="-30" dirty="0">
                <a:latin typeface="Arial"/>
                <a:cs typeface="Arial"/>
              </a:rPr>
              <a:t>Terminal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717804" y="1237488"/>
            <a:ext cx="220979" cy="1620520"/>
            <a:chOff x="717804" y="1237488"/>
            <a:chExt cx="220979" cy="1620520"/>
          </a:xfrm>
        </p:grpSpPr>
        <p:sp>
          <p:nvSpPr>
            <p:cNvPr id="47" name="object 47"/>
            <p:cNvSpPr/>
            <p:nvPr/>
          </p:nvSpPr>
          <p:spPr>
            <a:xfrm>
              <a:off x="822954" y="1377696"/>
              <a:ext cx="635" cy="1475740"/>
            </a:xfrm>
            <a:custGeom>
              <a:avLst/>
              <a:gdLst/>
              <a:ahLst/>
              <a:cxnLst/>
              <a:rect l="l" t="t" r="r" b="b"/>
              <a:pathLst>
                <a:path w="634" h="1475739">
                  <a:moveTo>
                    <a:pt x="304" y="0"/>
                  </a:moveTo>
                  <a:lnTo>
                    <a:pt x="0" y="1475397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7804" y="1237488"/>
              <a:ext cx="220979" cy="210311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6070282" y="4693511"/>
            <a:ext cx="48133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7475" marR="5080" indent="-10541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Martin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869151" y="520280"/>
            <a:ext cx="100838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Anderson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879623" y="4739596"/>
            <a:ext cx="75565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2255" marR="5080" indent="-25019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McCallum </a:t>
            </a:r>
            <a:r>
              <a:rPr sz="1300" spc="-25" dirty="0">
                <a:latin typeface="Arial"/>
                <a:cs typeface="Arial"/>
              </a:rPr>
              <a:t>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595355" y="1399202"/>
            <a:ext cx="67500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7329" marR="5080" indent="-21526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Langford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1837944" y="1043939"/>
            <a:ext cx="2769235" cy="1796414"/>
            <a:chOff x="1837944" y="1043939"/>
            <a:chExt cx="2769235" cy="1796414"/>
          </a:xfrm>
        </p:grpSpPr>
        <p:sp>
          <p:nvSpPr>
            <p:cNvPr id="54" name="object 54"/>
            <p:cNvSpPr/>
            <p:nvPr/>
          </p:nvSpPr>
          <p:spPr>
            <a:xfrm>
              <a:off x="1946153" y="1886711"/>
              <a:ext cx="6985" cy="948690"/>
            </a:xfrm>
            <a:custGeom>
              <a:avLst/>
              <a:gdLst/>
              <a:ahLst/>
              <a:cxnLst/>
              <a:rect l="l" t="t" r="r" b="b"/>
              <a:pathLst>
                <a:path w="6985" h="948689">
                  <a:moveTo>
                    <a:pt x="6883" y="0"/>
                  </a:moveTo>
                  <a:lnTo>
                    <a:pt x="0" y="948677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37944" y="1842515"/>
              <a:ext cx="228600" cy="228600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4491227" y="1213103"/>
              <a:ext cx="1270" cy="1588135"/>
            </a:xfrm>
            <a:custGeom>
              <a:avLst/>
              <a:gdLst/>
              <a:ahLst/>
              <a:cxnLst/>
              <a:rect l="l" t="t" r="r" b="b"/>
              <a:pathLst>
                <a:path w="1270" h="1588135">
                  <a:moveTo>
                    <a:pt x="0" y="0"/>
                  </a:moveTo>
                  <a:lnTo>
                    <a:pt x="1193" y="1587601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78451" y="1043939"/>
              <a:ext cx="228600" cy="228600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4122284" y="602210"/>
            <a:ext cx="73914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0335" marR="5080" indent="-12827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Northeast </a:t>
            </a:r>
            <a:r>
              <a:rPr sz="1300" spc="-20" dirty="0">
                <a:latin typeface="Arial"/>
                <a:cs typeface="Arial"/>
              </a:rPr>
              <a:t>ECHS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1059180" y="1784604"/>
            <a:ext cx="228600" cy="1015365"/>
            <a:chOff x="1059180" y="1784604"/>
            <a:chExt cx="228600" cy="1015365"/>
          </a:xfrm>
        </p:grpSpPr>
        <p:sp>
          <p:nvSpPr>
            <p:cNvPr id="60" name="object 60"/>
            <p:cNvSpPr/>
            <p:nvPr/>
          </p:nvSpPr>
          <p:spPr>
            <a:xfrm>
              <a:off x="1171956" y="1970532"/>
              <a:ext cx="1270" cy="824865"/>
            </a:xfrm>
            <a:custGeom>
              <a:avLst/>
              <a:gdLst/>
              <a:ahLst/>
              <a:cxnLst/>
              <a:rect l="l" t="t" r="r" b="b"/>
              <a:pathLst>
                <a:path w="1269" h="824864">
                  <a:moveTo>
                    <a:pt x="0" y="0"/>
                  </a:moveTo>
                  <a:lnTo>
                    <a:pt x="1193" y="824382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9180" y="1784604"/>
              <a:ext cx="228600" cy="228600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>
            <a:off x="944420" y="1342397"/>
            <a:ext cx="45529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5410" marR="5080" indent="-9334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Dobie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91616" y="1989079"/>
            <a:ext cx="49212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1755" marR="5080" indent="-5969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Clifton </a:t>
            </a:r>
            <a:r>
              <a:rPr sz="1300" spc="-25" dirty="0">
                <a:latin typeface="Arial"/>
                <a:cs typeface="Arial"/>
              </a:rPr>
              <a:t>CDS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1508760" y="2410967"/>
            <a:ext cx="228600" cy="633730"/>
            <a:chOff x="1508760" y="2410967"/>
            <a:chExt cx="228600" cy="633730"/>
          </a:xfrm>
        </p:grpSpPr>
        <p:sp>
          <p:nvSpPr>
            <p:cNvPr id="65" name="object 65"/>
            <p:cNvSpPr/>
            <p:nvPr/>
          </p:nvSpPr>
          <p:spPr>
            <a:xfrm>
              <a:off x="1624584" y="2461259"/>
              <a:ext cx="0" cy="578485"/>
            </a:xfrm>
            <a:custGeom>
              <a:avLst/>
              <a:gdLst/>
              <a:ahLst/>
              <a:cxnLst/>
              <a:rect l="l" t="t" r="r" b="b"/>
              <a:pathLst>
                <a:path h="578485">
                  <a:moveTo>
                    <a:pt x="0" y="0"/>
                  </a:moveTo>
                  <a:lnTo>
                    <a:pt x="0" y="578383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08760" y="2410967"/>
              <a:ext cx="228600" cy="228600"/>
            </a:xfrm>
            <a:prstGeom prst="rect">
              <a:avLst/>
            </a:prstGeom>
          </p:spPr>
        </p:pic>
      </p:grpSp>
      <p:sp>
        <p:nvSpPr>
          <p:cNvPr id="67" name="object 67"/>
          <p:cNvSpPr txBox="1"/>
          <p:nvPr/>
        </p:nvSpPr>
        <p:spPr>
          <a:xfrm>
            <a:off x="83408" y="1247950"/>
            <a:ext cx="60896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610" marR="5080" indent="-169545">
              <a:lnSpc>
                <a:spcPct val="100000"/>
              </a:lnSpc>
              <a:spcBef>
                <a:spcPts val="95"/>
              </a:spcBef>
            </a:pPr>
            <a:r>
              <a:rPr sz="1300" spc="-20" dirty="0">
                <a:latin typeface="Arial"/>
                <a:cs typeface="Arial"/>
              </a:rPr>
              <a:t>Mendez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-4762" y="1662683"/>
            <a:ext cx="4805680" cy="1929764"/>
            <a:chOff x="-4762" y="1662683"/>
            <a:chExt cx="4805680" cy="1929764"/>
          </a:xfrm>
        </p:grpSpPr>
        <p:sp>
          <p:nvSpPr>
            <p:cNvPr id="69" name="object 69"/>
            <p:cNvSpPr/>
            <p:nvPr/>
          </p:nvSpPr>
          <p:spPr>
            <a:xfrm>
              <a:off x="387095" y="1764791"/>
              <a:ext cx="3810" cy="1026794"/>
            </a:xfrm>
            <a:custGeom>
              <a:avLst/>
              <a:gdLst/>
              <a:ahLst/>
              <a:cxnLst/>
              <a:rect l="l" t="t" r="r" b="b"/>
              <a:pathLst>
                <a:path w="3810" h="1026794">
                  <a:moveTo>
                    <a:pt x="0" y="0"/>
                  </a:moveTo>
                  <a:lnTo>
                    <a:pt x="3594" y="1026769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4320" y="1662683"/>
              <a:ext cx="228600" cy="228600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0" y="2761487"/>
              <a:ext cx="4796155" cy="826135"/>
            </a:xfrm>
            <a:custGeom>
              <a:avLst/>
              <a:gdLst/>
              <a:ahLst/>
              <a:cxnLst/>
              <a:rect l="l" t="t" r="r" b="b"/>
              <a:pathLst>
                <a:path w="4796155" h="826135">
                  <a:moveTo>
                    <a:pt x="4383024" y="0"/>
                  </a:moveTo>
                  <a:lnTo>
                    <a:pt x="0" y="0"/>
                  </a:lnTo>
                  <a:lnTo>
                    <a:pt x="413004" y="413004"/>
                  </a:lnTo>
                  <a:lnTo>
                    <a:pt x="0" y="826008"/>
                  </a:lnTo>
                  <a:lnTo>
                    <a:pt x="4383024" y="826008"/>
                  </a:lnTo>
                  <a:lnTo>
                    <a:pt x="4796028" y="413004"/>
                  </a:lnTo>
                  <a:lnTo>
                    <a:pt x="4383024" y="0"/>
                  </a:lnTo>
                  <a:close/>
                </a:path>
              </a:pathLst>
            </a:custGeom>
            <a:solidFill>
              <a:srgbClr val="05A0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0" y="2761487"/>
              <a:ext cx="4796155" cy="826135"/>
            </a:xfrm>
            <a:custGeom>
              <a:avLst/>
              <a:gdLst/>
              <a:ahLst/>
              <a:cxnLst/>
              <a:rect l="l" t="t" r="r" b="b"/>
              <a:pathLst>
                <a:path w="4796155" h="826135">
                  <a:moveTo>
                    <a:pt x="0" y="0"/>
                  </a:moveTo>
                  <a:lnTo>
                    <a:pt x="4383024" y="0"/>
                  </a:lnTo>
                  <a:lnTo>
                    <a:pt x="4796028" y="413004"/>
                  </a:lnTo>
                  <a:lnTo>
                    <a:pt x="4383024" y="826008"/>
                  </a:lnTo>
                  <a:lnTo>
                    <a:pt x="0" y="826008"/>
                  </a:lnTo>
                  <a:lnTo>
                    <a:pt x="413004" y="41300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73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88441" y="6107429"/>
            <a:ext cx="10609580" cy="0"/>
          </a:xfrm>
          <a:custGeom>
            <a:avLst/>
            <a:gdLst/>
            <a:ahLst/>
            <a:cxnLst/>
            <a:rect l="l" t="t" r="r" b="b"/>
            <a:pathLst>
              <a:path w="10609580">
                <a:moveTo>
                  <a:pt x="0" y="0"/>
                </a:moveTo>
                <a:lnTo>
                  <a:pt x="10609503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5" name="object 7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76" name="object 76"/>
          <p:cNvSpPr txBox="1"/>
          <p:nvPr/>
        </p:nvSpPr>
        <p:spPr>
          <a:xfrm>
            <a:off x="1568902" y="2977503"/>
            <a:ext cx="1411605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spc="-45" dirty="0">
                <a:solidFill>
                  <a:srgbClr val="FFFFFF"/>
                </a:solidFill>
                <a:latin typeface="Gill Sans MT"/>
                <a:cs typeface="Gill Sans MT"/>
              </a:rPr>
              <a:t>Negotiations</a:t>
            </a:r>
            <a:endParaRPr sz="1900">
              <a:latin typeface="Gill Sans MT"/>
              <a:cs typeface="Gill Sans MT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015482" y="5071935"/>
            <a:ext cx="75438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Gill Sans MT"/>
                <a:cs typeface="Gill Sans MT"/>
              </a:rPr>
              <a:t>Allison</a:t>
            </a:r>
            <a:r>
              <a:rPr sz="1300" spc="254" dirty="0">
                <a:latin typeface="Gill Sans MT"/>
                <a:cs typeface="Gill Sans MT"/>
              </a:rPr>
              <a:t> </a:t>
            </a:r>
            <a:r>
              <a:rPr sz="1300" spc="100" dirty="0">
                <a:latin typeface="Gill Sans MT"/>
                <a:cs typeface="Gill Sans MT"/>
              </a:rPr>
              <a:t>ES</a:t>
            </a:r>
            <a:endParaRPr sz="1300">
              <a:latin typeface="Gill Sans MT"/>
              <a:cs typeface="Gill Sans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6793055" y="5065344"/>
            <a:ext cx="75120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Linder</a:t>
            </a:r>
            <a:r>
              <a:rPr sz="1300" spc="-40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6667799" y="863639"/>
            <a:ext cx="109728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9420" marR="5080" indent="-427355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Pecan</a:t>
            </a:r>
            <a:r>
              <a:rPr sz="1300" spc="-4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Springs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9561576" y="2089404"/>
            <a:ext cx="1130935" cy="2185670"/>
            <a:chOff x="9561576" y="2089404"/>
            <a:chExt cx="1130935" cy="2185670"/>
          </a:xfrm>
        </p:grpSpPr>
        <p:sp>
          <p:nvSpPr>
            <p:cNvPr id="81" name="object 81"/>
            <p:cNvSpPr/>
            <p:nvPr/>
          </p:nvSpPr>
          <p:spPr>
            <a:xfrm>
              <a:off x="9675876" y="3592074"/>
              <a:ext cx="0" cy="637540"/>
            </a:xfrm>
            <a:custGeom>
              <a:avLst/>
              <a:gdLst/>
              <a:ahLst/>
              <a:cxnLst/>
              <a:rect l="l" t="t" r="r" b="b"/>
              <a:pathLst>
                <a:path h="637539">
                  <a:moveTo>
                    <a:pt x="0" y="636955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61576" y="4046220"/>
              <a:ext cx="228600" cy="228600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10578084" y="2135124"/>
              <a:ext cx="0" cy="637540"/>
            </a:xfrm>
            <a:custGeom>
              <a:avLst/>
              <a:gdLst/>
              <a:ahLst/>
              <a:cxnLst/>
              <a:rect l="l" t="t" r="r" b="b"/>
              <a:pathLst>
                <a:path h="637539">
                  <a:moveTo>
                    <a:pt x="0" y="0"/>
                  </a:moveTo>
                  <a:lnTo>
                    <a:pt x="0" y="636955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63784" y="2089404"/>
              <a:ext cx="228600" cy="228600"/>
            </a:xfrm>
            <a:prstGeom prst="rect">
              <a:avLst/>
            </a:prstGeom>
          </p:spPr>
        </p:pic>
      </p:grpSp>
      <p:sp>
        <p:nvSpPr>
          <p:cNvPr id="85" name="object 85"/>
          <p:cNvSpPr txBox="1"/>
          <p:nvPr/>
        </p:nvSpPr>
        <p:spPr>
          <a:xfrm>
            <a:off x="5591930" y="4241288"/>
            <a:ext cx="483234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Travis </a:t>
            </a:r>
            <a:r>
              <a:rPr sz="1300" spc="-20" dirty="0">
                <a:latin typeface="Arial"/>
                <a:cs typeface="Arial"/>
              </a:rPr>
              <a:t>ECHS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103251" y="1128448"/>
            <a:ext cx="937894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5570" marR="30480" indent="-7810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Crockett </a:t>
            </a:r>
            <a:r>
              <a:rPr sz="1300" dirty="0">
                <a:latin typeface="Arial"/>
                <a:cs typeface="Arial"/>
              </a:rPr>
              <a:t>ECHS</a:t>
            </a:r>
            <a:r>
              <a:rPr sz="1300" spc="-65" dirty="0">
                <a:latin typeface="Arial"/>
                <a:cs typeface="Arial"/>
              </a:rPr>
              <a:t> </a:t>
            </a:r>
            <a:r>
              <a:rPr sz="1950" spc="-37" baseline="-34188" dirty="0">
                <a:latin typeface="Arial"/>
                <a:cs typeface="Arial"/>
              </a:rPr>
              <a:t>LBJ</a:t>
            </a:r>
            <a:endParaRPr sz="1950" baseline="-34188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619746" y="1623452"/>
            <a:ext cx="483234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20" dirty="0">
                <a:latin typeface="Arial"/>
                <a:cs typeface="Arial"/>
              </a:rPr>
              <a:t>ECHS</a:t>
            </a:r>
            <a:endParaRPr sz="13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020979" y="1638265"/>
            <a:ext cx="59436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6055" marR="5080" indent="-17399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Wooten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0710577" y="5054043"/>
            <a:ext cx="74231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Odom</a:t>
            </a:r>
            <a:r>
              <a:rPr sz="1300" spc="-30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10794025" y="561834"/>
            <a:ext cx="90487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Williams</a:t>
            </a:r>
            <a:r>
              <a:rPr sz="1300" spc="-45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0257784" y="1876759"/>
            <a:ext cx="67691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Cook</a:t>
            </a:r>
            <a:r>
              <a:rPr sz="1300" spc="-40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9379356" y="4323913"/>
            <a:ext cx="60325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00" marR="5080" indent="-178435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Oak</a:t>
            </a:r>
            <a:r>
              <a:rPr sz="1300" spc="-25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Hill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7458897" y="429501"/>
            <a:ext cx="90678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Houston</a:t>
            </a:r>
            <a:r>
              <a:rPr sz="1300" spc="-45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7816595" y="644651"/>
            <a:ext cx="227329" cy="2131695"/>
            <a:chOff x="7816595" y="644651"/>
            <a:chExt cx="227329" cy="2131695"/>
          </a:xfrm>
        </p:grpSpPr>
        <p:sp>
          <p:nvSpPr>
            <p:cNvPr id="95" name="object 95"/>
            <p:cNvSpPr/>
            <p:nvPr/>
          </p:nvSpPr>
          <p:spPr>
            <a:xfrm>
              <a:off x="7927845" y="833627"/>
              <a:ext cx="5080" cy="1938020"/>
            </a:xfrm>
            <a:custGeom>
              <a:avLst/>
              <a:gdLst/>
              <a:ahLst/>
              <a:cxnLst/>
              <a:rect l="l" t="t" r="r" b="b"/>
              <a:pathLst>
                <a:path w="5079" h="1938020">
                  <a:moveTo>
                    <a:pt x="4825" y="0"/>
                  </a:moveTo>
                  <a:lnTo>
                    <a:pt x="0" y="1937410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16595" y="644651"/>
              <a:ext cx="227075" cy="228600"/>
            </a:xfrm>
            <a:prstGeom prst="rect">
              <a:avLst/>
            </a:prstGeom>
          </p:spPr>
        </p:pic>
      </p:grpSp>
      <p:sp>
        <p:nvSpPr>
          <p:cNvPr id="97" name="object 97"/>
          <p:cNvSpPr txBox="1"/>
          <p:nvPr/>
        </p:nvSpPr>
        <p:spPr>
          <a:xfrm>
            <a:off x="7331999" y="5593603"/>
            <a:ext cx="155892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dirty="0">
                <a:latin typeface="Arial"/>
                <a:cs typeface="Arial"/>
              </a:rPr>
              <a:t>Sadler</a:t>
            </a:r>
            <a:r>
              <a:rPr sz="1300" spc="-4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Means</a:t>
            </a:r>
            <a:r>
              <a:rPr sz="1300" spc="-55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YWLA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4744211" y="784859"/>
            <a:ext cx="6571615" cy="4813300"/>
            <a:chOff x="4744211" y="784859"/>
            <a:chExt cx="6571615" cy="4813300"/>
          </a:xfrm>
        </p:grpSpPr>
        <p:sp>
          <p:nvSpPr>
            <p:cNvPr id="99" name="object 99"/>
            <p:cNvSpPr/>
            <p:nvPr/>
          </p:nvSpPr>
          <p:spPr>
            <a:xfrm>
              <a:off x="4858511" y="2104643"/>
              <a:ext cx="0" cy="695325"/>
            </a:xfrm>
            <a:custGeom>
              <a:avLst/>
              <a:gdLst/>
              <a:ahLst/>
              <a:cxnLst/>
              <a:rect l="l" t="t" r="r" b="b"/>
              <a:pathLst>
                <a:path h="695325">
                  <a:moveTo>
                    <a:pt x="0" y="0"/>
                  </a:moveTo>
                  <a:lnTo>
                    <a:pt x="0" y="694867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44211" y="2055876"/>
              <a:ext cx="228600" cy="249935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5882639" y="2058923"/>
              <a:ext cx="0" cy="695325"/>
            </a:xfrm>
            <a:custGeom>
              <a:avLst/>
              <a:gdLst/>
              <a:ahLst/>
              <a:cxnLst/>
              <a:rect l="l" t="t" r="r" b="b"/>
              <a:pathLst>
                <a:path h="695325">
                  <a:moveTo>
                    <a:pt x="0" y="0"/>
                  </a:moveTo>
                  <a:lnTo>
                    <a:pt x="0" y="694804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1074904" y="3584454"/>
              <a:ext cx="13335" cy="1347470"/>
            </a:xfrm>
            <a:custGeom>
              <a:avLst/>
              <a:gdLst/>
              <a:ahLst/>
              <a:cxnLst/>
              <a:rect l="l" t="t" r="r" b="b"/>
              <a:pathLst>
                <a:path w="13334" h="1347470">
                  <a:moveTo>
                    <a:pt x="13093" y="1346949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966703" y="4866131"/>
              <a:ext cx="228600" cy="228600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11201405" y="986027"/>
              <a:ext cx="12065" cy="1785620"/>
            </a:xfrm>
            <a:custGeom>
              <a:avLst/>
              <a:gdLst/>
              <a:ahLst/>
              <a:cxnLst/>
              <a:rect l="l" t="t" r="r" b="b"/>
              <a:pathLst>
                <a:path w="12065" h="1785620">
                  <a:moveTo>
                    <a:pt x="12052" y="0"/>
                  </a:moveTo>
                  <a:lnTo>
                    <a:pt x="0" y="1785493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" name="object 10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87100" y="784859"/>
              <a:ext cx="228600" cy="228600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8313420" y="3564641"/>
              <a:ext cx="8890" cy="1313815"/>
            </a:xfrm>
            <a:custGeom>
              <a:avLst/>
              <a:gdLst/>
              <a:ahLst/>
              <a:cxnLst/>
              <a:rect l="l" t="t" r="r" b="b"/>
              <a:pathLst>
                <a:path w="8890" h="1313814">
                  <a:moveTo>
                    <a:pt x="8267" y="1313535"/>
                  </a:moveTo>
                  <a:lnTo>
                    <a:pt x="0" y="0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12835" y="4847844"/>
              <a:ext cx="228600" cy="228600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7239000" y="1427987"/>
              <a:ext cx="1905" cy="1348105"/>
            </a:xfrm>
            <a:custGeom>
              <a:avLst/>
              <a:gdLst/>
              <a:ahLst/>
              <a:cxnLst/>
              <a:rect l="l" t="t" r="r" b="b"/>
              <a:pathLst>
                <a:path w="1904" h="1348105">
                  <a:moveTo>
                    <a:pt x="0" y="0"/>
                  </a:moveTo>
                  <a:lnTo>
                    <a:pt x="1727" y="1347647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" name="object 10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26223" y="1272540"/>
              <a:ext cx="228600" cy="228600"/>
            </a:xfrm>
            <a:prstGeom prst="rect">
              <a:avLst/>
            </a:prstGeom>
          </p:spPr>
        </p:pic>
        <p:sp>
          <p:nvSpPr>
            <p:cNvPr id="110" name="object 110"/>
            <p:cNvSpPr/>
            <p:nvPr/>
          </p:nvSpPr>
          <p:spPr>
            <a:xfrm>
              <a:off x="7159751" y="3585976"/>
              <a:ext cx="8890" cy="1313815"/>
            </a:xfrm>
            <a:custGeom>
              <a:avLst/>
              <a:gdLst/>
              <a:ahLst/>
              <a:cxnLst/>
              <a:rect l="l" t="t" r="r" b="b"/>
              <a:pathLst>
                <a:path w="8890" h="1313814">
                  <a:moveTo>
                    <a:pt x="8267" y="1313535"/>
                  </a:moveTo>
                  <a:lnTo>
                    <a:pt x="0" y="0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59167" y="4869180"/>
              <a:ext cx="228600" cy="228600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7993376" y="3570731"/>
              <a:ext cx="5080" cy="1847214"/>
            </a:xfrm>
            <a:custGeom>
              <a:avLst/>
              <a:gdLst/>
              <a:ahLst/>
              <a:cxnLst/>
              <a:rect l="l" t="t" r="r" b="b"/>
              <a:pathLst>
                <a:path w="5079" h="1847214">
                  <a:moveTo>
                    <a:pt x="4825" y="1846808"/>
                  </a:moveTo>
                  <a:lnTo>
                    <a:pt x="0" y="0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80604" y="5381244"/>
              <a:ext cx="228600" cy="216407"/>
            </a:xfrm>
            <a:prstGeom prst="rect">
              <a:avLst/>
            </a:prstGeom>
          </p:spPr>
        </p:pic>
      </p:grpSp>
      <p:sp>
        <p:nvSpPr>
          <p:cNvPr id="114" name="object 114"/>
          <p:cNvSpPr txBox="1"/>
          <p:nvPr/>
        </p:nvSpPr>
        <p:spPr>
          <a:xfrm>
            <a:off x="4581437" y="4199120"/>
            <a:ext cx="509905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2715" marR="5080" indent="-120650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Burnet </a:t>
            </a:r>
            <a:r>
              <a:rPr sz="1300" spc="-25" dirty="0">
                <a:latin typeface="Arial"/>
                <a:cs typeface="Arial"/>
              </a:rPr>
              <a:t>MS</a:t>
            </a:r>
            <a:endParaRPr sz="1300">
              <a:latin typeface="Arial"/>
              <a:cs typeface="Aria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7387504" y="4388791"/>
            <a:ext cx="464820" cy="421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1920" marR="5080" indent="-109855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Harris </a:t>
            </a:r>
            <a:r>
              <a:rPr sz="1300" spc="-25" dirty="0">
                <a:latin typeface="Arial"/>
                <a:cs typeface="Arial"/>
              </a:rPr>
              <a:t>ES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5728715" y="2756725"/>
            <a:ext cx="4878705" cy="1634489"/>
            <a:chOff x="5728715" y="2756725"/>
            <a:chExt cx="4878705" cy="1634489"/>
          </a:xfrm>
        </p:grpSpPr>
        <p:sp>
          <p:nvSpPr>
            <p:cNvPr id="117" name="object 117"/>
            <p:cNvSpPr/>
            <p:nvPr/>
          </p:nvSpPr>
          <p:spPr>
            <a:xfrm>
              <a:off x="5843015" y="3604266"/>
              <a:ext cx="0" cy="637540"/>
            </a:xfrm>
            <a:custGeom>
              <a:avLst/>
              <a:gdLst/>
              <a:ahLst/>
              <a:cxnLst/>
              <a:rect l="l" t="t" r="r" b="b"/>
              <a:pathLst>
                <a:path h="637539">
                  <a:moveTo>
                    <a:pt x="0" y="636955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28715" y="4058412"/>
              <a:ext cx="228600" cy="228600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8552687" y="2761488"/>
              <a:ext cx="2049780" cy="826135"/>
            </a:xfrm>
            <a:custGeom>
              <a:avLst/>
              <a:gdLst/>
              <a:ahLst/>
              <a:cxnLst/>
              <a:rect l="l" t="t" r="r" b="b"/>
              <a:pathLst>
                <a:path w="2049779" h="826135">
                  <a:moveTo>
                    <a:pt x="1636776" y="0"/>
                  </a:moveTo>
                  <a:lnTo>
                    <a:pt x="0" y="0"/>
                  </a:lnTo>
                  <a:lnTo>
                    <a:pt x="413004" y="413004"/>
                  </a:lnTo>
                  <a:lnTo>
                    <a:pt x="0" y="826008"/>
                  </a:lnTo>
                  <a:lnTo>
                    <a:pt x="1636776" y="826008"/>
                  </a:lnTo>
                  <a:lnTo>
                    <a:pt x="2049780" y="413004"/>
                  </a:lnTo>
                  <a:lnTo>
                    <a:pt x="1636776" y="0"/>
                  </a:lnTo>
                  <a:close/>
                </a:path>
              </a:pathLst>
            </a:custGeom>
            <a:solidFill>
              <a:srgbClr val="11AC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8552687" y="2761488"/>
              <a:ext cx="2049780" cy="826135"/>
            </a:xfrm>
            <a:custGeom>
              <a:avLst/>
              <a:gdLst/>
              <a:ahLst/>
              <a:cxnLst/>
              <a:rect l="l" t="t" r="r" b="b"/>
              <a:pathLst>
                <a:path w="2049779" h="826135">
                  <a:moveTo>
                    <a:pt x="0" y="0"/>
                  </a:moveTo>
                  <a:lnTo>
                    <a:pt x="1636776" y="0"/>
                  </a:lnTo>
                  <a:lnTo>
                    <a:pt x="2049780" y="413004"/>
                  </a:lnTo>
                  <a:lnTo>
                    <a:pt x="1636776" y="826008"/>
                  </a:lnTo>
                  <a:lnTo>
                    <a:pt x="0" y="826008"/>
                  </a:lnTo>
                  <a:lnTo>
                    <a:pt x="413004" y="41300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7572752" y="3563113"/>
              <a:ext cx="13335" cy="696595"/>
            </a:xfrm>
            <a:custGeom>
              <a:avLst/>
              <a:gdLst/>
              <a:ahLst/>
              <a:cxnLst/>
              <a:rect l="l" t="t" r="r" b="b"/>
              <a:pathLst>
                <a:path w="13334" h="696595">
                  <a:moveTo>
                    <a:pt x="12903" y="695998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73695" y="4162044"/>
              <a:ext cx="228600" cy="228600"/>
            </a:xfrm>
            <a:prstGeom prst="rect">
              <a:avLst/>
            </a:prstGeom>
          </p:spPr>
        </p:pic>
      </p:grpSp>
      <p:sp>
        <p:nvSpPr>
          <p:cNvPr id="123" name="object 123"/>
          <p:cNvSpPr txBox="1"/>
          <p:nvPr/>
        </p:nvSpPr>
        <p:spPr>
          <a:xfrm>
            <a:off x="8922085" y="2884556"/>
            <a:ext cx="1381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225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Gill Sans MT"/>
                <a:cs typeface="Gill Sans MT"/>
              </a:rPr>
              <a:t>Design </a:t>
            </a:r>
            <a:r>
              <a:rPr sz="1800" b="1" spc="-80" dirty="0">
                <a:solidFill>
                  <a:srgbClr val="FFFFFF"/>
                </a:solidFill>
                <a:latin typeface="Gill Sans MT"/>
                <a:cs typeface="Gill Sans MT"/>
              </a:rPr>
              <a:t>Development</a:t>
            </a:r>
            <a:endParaRPr sz="1800">
              <a:latin typeface="Gill Sans MT"/>
              <a:cs typeface="Gill Sans MT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1071" y="4078894"/>
            <a:ext cx="629285" cy="619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8580" algn="just">
              <a:lnSpc>
                <a:spcPct val="100000"/>
              </a:lnSpc>
              <a:spcBef>
                <a:spcPts val="95"/>
              </a:spcBef>
            </a:pPr>
            <a:r>
              <a:rPr sz="1300" spc="-10" dirty="0">
                <a:latin typeface="Arial"/>
                <a:cs typeface="Arial"/>
              </a:rPr>
              <a:t>Yellow Jacket Stadium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25" name="object 125"/>
          <p:cNvGrpSpPr/>
          <p:nvPr/>
        </p:nvGrpSpPr>
        <p:grpSpPr>
          <a:xfrm>
            <a:off x="213359" y="2279713"/>
            <a:ext cx="11983720" cy="2503170"/>
            <a:chOff x="213359" y="2279713"/>
            <a:chExt cx="11983720" cy="2503170"/>
          </a:xfrm>
        </p:grpSpPr>
        <p:sp>
          <p:nvSpPr>
            <p:cNvPr id="126" name="object 126"/>
            <p:cNvSpPr/>
            <p:nvPr/>
          </p:nvSpPr>
          <p:spPr>
            <a:xfrm>
              <a:off x="324613" y="3601215"/>
              <a:ext cx="3175" cy="276860"/>
            </a:xfrm>
            <a:custGeom>
              <a:avLst/>
              <a:gdLst/>
              <a:ahLst/>
              <a:cxnLst/>
              <a:rect l="l" t="t" r="r" b="b"/>
              <a:pathLst>
                <a:path w="3175" h="276860">
                  <a:moveTo>
                    <a:pt x="3098" y="276313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" name="object 1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3359" y="3878580"/>
              <a:ext cx="228599" cy="202691"/>
            </a:xfrm>
            <a:prstGeom prst="rect">
              <a:avLst/>
            </a:prstGeom>
          </p:spPr>
        </p:pic>
        <p:sp>
          <p:nvSpPr>
            <p:cNvPr id="128" name="object 128"/>
            <p:cNvSpPr/>
            <p:nvPr/>
          </p:nvSpPr>
          <p:spPr>
            <a:xfrm>
              <a:off x="5352288" y="3610356"/>
              <a:ext cx="10160" cy="1154430"/>
            </a:xfrm>
            <a:custGeom>
              <a:avLst/>
              <a:gdLst/>
              <a:ahLst/>
              <a:cxnLst/>
              <a:rect l="l" t="t" r="r" b="b"/>
              <a:pathLst>
                <a:path w="10160" h="1154429">
                  <a:moveTo>
                    <a:pt x="0" y="1154099"/>
                  </a:moveTo>
                  <a:lnTo>
                    <a:pt x="990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50180" y="4553711"/>
              <a:ext cx="228600" cy="228600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10143743" y="2761488"/>
              <a:ext cx="2048510" cy="826135"/>
            </a:xfrm>
            <a:custGeom>
              <a:avLst/>
              <a:gdLst/>
              <a:ahLst/>
              <a:cxnLst/>
              <a:rect l="l" t="t" r="r" b="b"/>
              <a:pathLst>
                <a:path w="2048509" h="826135">
                  <a:moveTo>
                    <a:pt x="1635252" y="0"/>
                  </a:moveTo>
                  <a:lnTo>
                    <a:pt x="0" y="0"/>
                  </a:lnTo>
                  <a:lnTo>
                    <a:pt x="413004" y="413004"/>
                  </a:lnTo>
                  <a:lnTo>
                    <a:pt x="0" y="826008"/>
                  </a:lnTo>
                  <a:lnTo>
                    <a:pt x="1635252" y="826008"/>
                  </a:lnTo>
                  <a:lnTo>
                    <a:pt x="2048256" y="413004"/>
                  </a:lnTo>
                  <a:lnTo>
                    <a:pt x="1635252" y="0"/>
                  </a:lnTo>
                  <a:close/>
                </a:path>
              </a:pathLst>
            </a:custGeom>
            <a:solidFill>
              <a:srgbClr val="11AC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10143743" y="2761488"/>
              <a:ext cx="2048510" cy="826135"/>
            </a:xfrm>
            <a:custGeom>
              <a:avLst/>
              <a:gdLst/>
              <a:ahLst/>
              <a:cxnLst/>
              <a:rect l="l" t="t" r="r" b="b"/>
              <a:pathLst>
                <a:path w="2048509" h="826135">
                  <a:moveTo>
                    <a:pt x="0" y="0"/>
                  </a:moveTo>
                  <a:lnTo>
                    <a:pt x="1635252" y="0"/>
                  </a:lnTo>
                  <a:lnTo>
                    <a:pt x="2048256" y="413004"/>
                  </a:lnTo>
                  <a:lnTo>
                    <a:pt x="1635252" y="826008"/>
                  </a:lnTo>
                  <a:lnTo>
                    <a:pt x="0" y="826008"/>
                  </a:lnTo>
                  <a:lnTo>
                    <a:pt x="413004" y="41300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8295131" y="2284476"/>
              <a:ext cx="0" cy="504190"/>
            </a:xfrm>
            <a:custGeom>
              <a:avLst/>
              <a:gdLst/>
              <a:ahLst/>
              <a:cxnLst/>
              <a:rect l="l" t="t" r="r" b="b"/>
              <a:pathLst>
                <a:path h="504189">
                  <a:moveTo>
                    <a:pt x="0" y="0"/>
                  </a:moveTo>
                  <a:lnTo>
                    <a:pt x="0" y="50405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3" name="object 133"/>
          <p:cNvSpPr txBox="1"/>
          <p:nvPr/>
        </p:nvSpPr>
        <p:spPr>
          <a:xfrm>
            <a:off x="10539072" y="2883033"/>
            <a:ext cx="1421130" cy="60579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56845" marR="5080" indent="-144780">
              <a:lnSpc>
                <a:spcPct val="100499"/>
              </a:lnSpc>
              <a:spcBef>
                <a:spcPts val="85"/>
              </a:spcBef>
            </a:pPr>
            <a:r>
              <a:rPr sz="1900" b="1" spc="-70" dirty="0">
                <a:solidFill>
                  <a:srgbClr val="FFFFFF"/>
                </a:solidFill>
                <a:latin typeface="Gill Sans MT"/>
                <a:cs typeface="Gill Sans MT"/>
              </a:rPr>
              <a:t>Construction </a:t>
            </a:r>
            <a:r>
              <a:rPr sz="1900" b="1" spc="-10" dirty="0">
                <a:solidFill>
                  <a:srgbClr val="FFFFFF"/>
                </a:solidFill>
                <a:latin typeface="Gill Sans MT"/>
                <a:cs typeface="Gill Sans MT"/>
              </a:rPr>
              <a:t>Document</a:t>
            </a:r>
            <a:endParaRPr sz="1900">
              <a:latin typeface="Gill Sans MT"/>
              <a:cs typeface="Gill Sans MT"/>
            </a:endParaRPr>
          </a:p>
        </p:txBody>
      </p:sp>
      <p:grpSp>
        <p:nvGrpSpPr>
          <p:cNvPr id="134" name="object 134"/>
          <p:cNvGrpSpPr/>
          <p:nvPr/>
        </p:nvGrpSpPr>
        <p:grpSpPr>
          <a:xfrm>
            <a:off x="2362200" y="1795272"/>
            <a:ext cx="4519295" cy="2946400"/>
            <a:chOff x="2362200" y="1795272"/>
            <a:chExt cx="4519295" cy="2946400"/>
          </a:xfrm>
        </p:grpSpPr>
        <p:pic>
          <p:nvPicPr>
            <p:cNvPr id="135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62200" y="2231136"/>
              <a:ext cx="228600" cy="228600"/>
            </a:xfrm>
            <a:prstGeom prst="rect">
              <a:avLst/>
            </a:prstGeom>
          </p:spPr>
        </p:pic>
        <p:sp>
          <p:nvSpPr>
            <p:cNvPr id="136" name="object 136"/>
            <p:cNvSpPr/>
            <p:nvPr/>
          </p:nvSpPr>
          <p:spPr>
            <a:xfrm>
              <a:off x="3171449" y="1840992"/>
              <a:ext cx="6985" cy="948690"/>
            </a:xfrm>
            <a:custGeom>
              <a:avLst/>
              <a:gdLst/>
              <a:ahLst/>
              <a:cxnLst/>
              <a:rect l="l" t="t" r="r" b="b"/>
              <a:pathLst>
                <a:path w="6985" h="948689">
                  <a:moveTo>
                    <a:pt x="6883" y="0"/>
                  </a:moveTo>
                  <a:lnTo>
                    <a:pt x="0" y="948639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064763" y="1795272"/>
              <a:ext cx="227075" cy="228600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2474972" y="2459736"/>
              <a:ext cx="1905" cy="349250"/>
            </a:xfrm>
            <a:custGeom>
              <a:avLst/>
              <a:gdLst/>
              <a:ahLst/>
              <a:cxnLst/>
              <a:rect l="l" t="t" r="r" b="b"/>
              <a:pathLst>
                <a:path w="1905" h="349250">
                  <a:moveTo>
                    <a:pt x="1803" y="0"/>
                  </a:moveTo>
                  <a:lnTo>
                    <a:pt x="0" y="348894"/>
                  </a:lnTo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607308" y="2418588"/>
              <a:ext cx="0" cy="353060"/>
            </a:xfrm>
            <a:custGeom>
              <a:avLst/>
              <a:gdLst/>
              <a:ahLst/>
              <a:cxnLst/>
              <a:rect l="l" t="t" r="r" b="b"/>
              <a:pathLst>
                <a:path h="353060">
                  <a:moveTo>
                    <a:pt x="0" y="0"/>
                  </a:moveTo>
                  <a:lnTo>
                    <a:pt x="0" y="352767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" name="object 1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91483" y="2388108"/>
              <a:ext cx="228600" cy="182879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6295644" y="3569207"/>
              <a:ext cx="10160" cy="1154430"/>
            </a:xfrm>
            <a:custGeom>
              <a:avLst/>
              <a:gdLst/>
              <a:ahLst/>
              <a:cxnLst/>
              <a:rect l="l" t="t" r="r" b="b"/>
              <a:pathLst>
                <a:path w="10160" h="1154429">
                  <a:moveTo>
                    <a:pt x="0" y="1154099"/>
                  </a:moveTo>
                  <a:lnTo>
                    <a:pt x="990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" name="object 1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93535" y="4512564"/>
              <a:ext cx="228600" cy="228600"/>
            </a:xfrm>
            <a:prstGeom prst="rect">
              <a:avLst/>
            </a:prstGeom>
          </p:spPr>
        </p:pic>
        <p:sp>
          <p:nvSpPr>
            <p:cNvPr id="143" name="object 143"/>
            <p:cNvSpPr/>
            <p:nvPr/>
          </p:nvSpPr>
          <p:spPr>
            <a:xfrm>
              <a:off x="4386072" y="2764536"/>
              <a:ext cx="2490470" cy="818515"/>
            </a:xfrm>
            <a:custGeom>
              <a:avLst/>
              <a:gdLst/>
              <a:ahLst/>
              <a:cxnLst/>
              <a:rect l="l" t="t" r="r" b="b"/>
              <a:pathLst>
                <a:path w="2490470" h="818514">
                  <a:moveTo>
                    <a:pt x="2081022" y="0"/>
                  </a:moveTo>
                  <a:lnTo>
                    <a:pt x="0" y="0"/>
                  </a:lnTo>
                  <a:lnTo>
                    <a:pt x="409194" y="409194"/>
                  </a:lnTo>
                  <a:lnTo>
                    <a:pt x="0" y="818388"/>
                  </a:lnTo>
                  <a:lnTo>
                    <a:pt x="2081022" y="818388"/>
                  </a:lnTo>
                  <a:lnTo>
                    <a:pt x="2490216" y="409194"/>
                  </a:lnTo>
                  <a:lnTo>
                    <a:pt x="2081022" y="0"/>
                  </a:lnTo>
                  <a:close/>
                </a:path>
              </a:pathLst>
            </a:custGeom>
            <a:solidFill>
              <a:srgbClr val="11AC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386072" y="2764536"/>
              <a:ext cx="2490470" cy="818515"/>
            </a:xfrm>
            <a:custGeom>
              <a:avLst/>
              <a:gdLst/>
              <a:ahLst/>
              <a:cxnLst/>
              <a:rect l="l" t="t" r="r" b="b"/>
              <a:pathLst>
                <a:path w="2490470" h="818514">
                  <a:moveTo>
                    <a:pt x="0" y="0"/>
                  </a:moveTo>
                  <a:lnTo>
                    <a:pt x="2081022" y="0"/>
                  </a:lnTo>
                  <a:lnTo>
                    <a:pt x="2490216" y="409194"/>
                  </a:lnTo>
                  <a:lnTo>
                    <a:pt x="2081022" y="818388"/>
                  </a:lnTo>
                  <a:lnTo>
                    <a:pt x="0" y="818388"/>
                  </a:lnTo>
                  <a:lnTo>
                    <a:pt x="409194" y="40919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5" name="object 145"/>
          <p:cNvSpPr txBox="1"/>
          <p:nvPr/>
        </p:nvSpPr>
        <p:spPr>
          <a:xfrm>
            <a:off x="4992194" y="2985621"/>
            <a:ext cx="133540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80" dirty="0">
                <a:solidFill>
                  <a:srgbClr val="FFFFFF"/>
                </a:solidFill>
                <a:latin typeface="Gill Sans MT"/>
                <a:cs typeface="Gill Sans MT"/>
              </a:rPr>
              <a:t>Pre</a:t>
            </a:r>
            <a:r>
              <a:rPr sz="2100" b="1" spc="-55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100" b="1" spc="-20" dirty="0">
                <a:solidFill>
                  <a:srgbClr val="FFFFFF"/>
                </a:solidFill>
                <a:latin typeface="Gill Sans MT"/>
                <a:cs typeface="Gill Sans MT"/>
              </a:rPr>
              <a:t>Design</a:t>
            </a:r>
            <a:endParaRPr sz="2100">
              <a:latin typeface="Gill Sans MT"/>
              <a:cs typeface="Gill Sans MT"/>
            </a:endParaRPr>
          </a:p>
        </p:txBody>
      </p:sp>
      <p:grpSp>
        <p:nvGrpSpPr>
          <p:cNvPr id="146" name="object 146"/>
          <p:cNvGrpSpPr/>
          <p:nvPr/>
        </p:nvGrpSpPr>
        <p:grpSpPr>
          <a:xfrm>
            <a:off x="6438709" y="2759773"/>
            <a:ext cx="2536825" cy="828040"/>
            <a:chOff x="6438709" y="2759773"/>
            <a:chExt cx="2536825" cy="828040"/>
          </a:xfrm>
        </p:grpSpPr>
        <p:sp>
          <p:nvSpPr>
            <p:cNvPr id="147" name="object 147"/>
            <p:cNvSpPr/>
            <p:nvPr/>
          </p:nvSpPr>
          <p:spPr>
            <a:xfrm>
              <a:off x="6443471" y="2764535"/>
              <a:ext cx="2527300" cy="818515"/>
            </a:xfrm>
            <a:custGeom>
              <a:avLst/>
              <a:gdLst/>
              <a:ahLst/>
              <a:cxnLst/>
              <a:rect l="l" t="t" r="r" b="b"/>
              <a:pathLst>
                <a:path w="2527300" h="818514">
                  <a:moveTo>
                    <a:pt x="2117598" y="0"/>
                  </a:moveTo>
                  <a:lnTo>
                    <a:pt x="0" y="0"/>
                  </a:lnTo>
                  <a:lnTo>
                    <a:pt x="409194" y="409194"/>
                  </a:lnTo>
                  <a:lnTo>
                    <a:pt x="0" y="818388"/>
                  </a:lnTo>
                  <a:lnTo>
                    <a:pt x="2117598" y="818388"/>
                  </a:lnTo>
                  <a:lnTo>
                    <a:pt x="2526792" y="409194"/>
                  </a:lnTo>
                  <a:lnTo>
                    <a:pt x="2117598" y="0"/>
                  </a:lnTo>
                  <a:close/>
                </a:path>
              </a:pathLst>
            </a:custGeom>
            <a:solidFill>
              <a:srgbClr val="11AC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6443471" y="2764535"/>
              <a:ext cx="2527300" cy="818515"/>
            </a:xfrm>
            <a:custGeom>
              <a:avLst/>
              <a:gdLst/>
              <a:ahLst/>
              <a:cxnLst/>
              <a:rect l="l" t="t" r="r" b="b"/>
              <a:pathLst>
                <a:path w="2527300" h="818514">
                  <a:moveTo>
                    <a:pt x="0" y="0"/>
                  </a:moveTo>
                  <a:lnTo>
                    <a:pt x="2117598" y="0"/>
                  </a:lnTo>
                  <a:lnTo>
                    <a:pt x="2526792" y="409194"/>
                  </a:lnTo>
                  <a:lnTo>
                    <a:pt x="2117598" y="818388"/>
                  </a:lnTo>
                  <a:lnTo>
                    <a:pt x="0" y="818388"/>
                  </a:lnTo>
                  <a:lnTo>
                    <a:pt x="409194" y="409194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9" name="object 149"/>
          <p:cNvSpPr txBox="1"/>
          <p:nvPr/>
        </p:nvSpPr>
        <p:spPr>
          <a:xfrm>
            <a:off x="7080223" y="2865822"/>
            <a:ext cx="129730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679" marR="5080" indent="-221615">
              <a:lnSpc>
                <a:spcPct val="100000"/>
              </a:lnSpc>
              <a:spcBef>
                <a:spcPts val="100"/>
              </a:spcBef>
            </a:pPr>
            <a:r>
              <a:rPr sz="2100" b="1" spc="-45" dirty="0">
                <a:solidFill>
                  <a:srgbClr val="FFFFFF"/>
                </a:solidFill>
                <a:latin typeface="Gill Sans MT"/>
                <a:cs typeface="Gill Sans MT"/>
              </a:rPr>
              <a:t>Schematic </a:t>
            </a:r>
            <a:r>
              <a:rPr sz="2100" b="1" spc="-10" dirty="0">
                <a:solidFill>
                  <a:srgbClr val="FFFFFF"/>
                </a:solidFill>
                <a:latin typeface="Gill Sans MT"/>
                <a:cs typeface="Gill Sans MT"/>
              </a:rPr>
              <a:t>Design</a:t>
            </a:r>
            <a:endParaRPr sz="2100">
              <a:latin typeface="Gill Sans MT"/>
              <a:cs typeface="Gill Sans MT"/>
            </a:endParaRPr>
          </a:p>
        </p:txBody>
      </p:sp>
      <p:grpSp>
        <p:nvGrpSpPr>
          <p:cNvPr id="150" name="object 150"/>
          <p:cNvGrpSpPr/>
          <p:nvPr/>
        </p:nvGrpSpPr>
        <p:grpSpPr>
          <a:xfrm>
            <a:off x="5792723" y="784859"/>
            <a:ext cx="2621280" cy="1511935"/>
            <a:chOff x="5792723" y="784859"/>
            <a:chExt cx="2621280" cy="1511935"/>
          </a:xfrm>
        </p:grpSpPr>
        <p:pic>
          <p:nvPicPr>
            <p:cNvPr id="151" name="object 15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92723" y="1853184"/>
              <a:ext cx="227075" cy="228600"/>
            </a:xfrm>
            <a:prstGeom prst="rect">
              <a:avLst/>
            </a:prstGeom>
          </p:spPr>
        </p:pic>
        <p:pic>
          <p:nvPicPr>
            <p:cNvPr id="152" name="object 15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1823" y="784859"/>
              <a:ext cx="228600" cy="228600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85403" y="2068068"/>
              <a:ext cx="228600" cy="228600"/>
            </a:xfrm>
            <a:prstGeom prst="rect">
              <a:avLst/>
            </a:prstGeom>
          </p:spPr>
        </p:pic>
      </p:grpSp>
      <p:sp>
        <p:nvSpPr>
          <p:cNvPr id="154" name="object 15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79820" y="0"/>
            <a:ext cx="6012180" cy="6019800"/>
            <a:chOff x="6179820" y="0"/>
            <a:chExt cx="6012180" cy="6019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79820" y="0"/>
              <a:ext cx="6012180" cy="60197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9832" y="0"/>
              <a:ext cx="755891" cy="600913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52517" y="367003"/>
            <a:ext cx="53092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30" dirty="0">
                <a:solidFill>
                  <a:srgbClr val="11237D"/>
                </a:solidFill>
              </a:rPr>
              <a:t>AECOM</a:t>
            </a:r>
            <a:r>
              <a:rPr sz="2800" spc="-15" dirty="0">
                <a:solidFill>
                  <a:srgbClr val="11237D"/>
                </a:solidFill>
              </a:rPr>
              <a:t> </a:t>
            </a:r>
            <a:r>
              <a:rPr sz="2800" spc="75" dirty="0">
                <a:solidFill>
                  <a:srgbClr val="11237D"/>
                </a:solidFill>
              </a:rPr>
              <a:t>Projects</a:t>
            </a:r>
            <a:r>
              <a:rPr sz="2800" spc="-10" dirty="0">
                <a:solidFill>
                  <a:srgbClr val="11237D"/>
                </a:solidFill>
              </a:rPr>
              <a:t> </a:t>
            </a:r>
            <a:r>
              <a:rPr sz="2800" dirty="0">
                <a:solidFill>
                  <a:srgbClr val="11237D"/>
                </a:solidFill>
              </a:rPr>
              <a:t>in</a:t>
            </a:r>
            <a:r>
              <a:rPr sz="2800" spc="5" dirty="0">
                <a:solidFill>
                  <a:srgbClr val="11237D"/>
                </a:solidFill>
              </a:rPr>
              <a:t> </a:t>
            </a:r>
            <a:r>
              <a:rPr sz="2800" spc="-10" dirty="0">
                <a:solidFill>
                  <a:srgbClr val="11237D"/>
                </a:solidFill>
              </a:rPr>
              <a:t>Negotiation</a:t>
            </a:r>
            <a:endParaRPr sz="2800"/>
          </a:p>
        </p:txBody>
      </p:sp>
      <p:sp>
        <p:nvSpPr>
          <p:cNvPr id="9" name="object 9"/>
          <p:cNvSpPr/>
          <p:nvPr/>
        </p:nvSpPr>
        <p:spPr>
          <a:xfrm>
            <a:off x="462533" y="1120900"/>
            <a:ext cx="5443220" cy="1270"/>
          </a:xfrm>
          <a:custGeom>
            <a:avLst/>
            <a:gdLst/>
            <a:ahLst/>
            <a:cxnLst/>
            <a:rect l="l" t="t" r="r" b="b"/>
            <a:pathLst>
              <a:path w="5443220" h="1269">
                <a:moveTo>
                  <a:pt x="0" y="901"/>
                </a:moveTo>
                <a:lnTo>
                  <a:pt x="5442902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75268" y="1292830"/>
            <a:ext cx="5815330" cy="3446779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589280" indent="-368935">
              <a:lnSpc>
                <a:spcPct val="100000"/>
              </a:lnSpc>
              <a:spcBef>
                <a:spcPts val="495"/>
              </a:spcBef>
              <a:buChar char="●"/>
              <a:tabLst>
                <a:tab pos="589280" algn="l"/>
              </a:tabLst>
            </a:pPr>
            <a:r>
              <a:rPr sz="2200" dirty="0">
                <a:solidFill>
                  <a:srgbClr val="11237D"/>
                </a:solidFill>
                <a:latin typeface="Arial"/>
                <a:cs typeface="Arial"/>
              </a:rPr>
              <a:t>Andrews</a:t>
            </a:r>
            <a:r>
              <a:rPr sz="2200" spc="-9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200">
              <a:latin typeface="Arial"/>
              <a:cs typeface="Arial"/>
            </a:endParaRPr>
          </a:p>
          <a:p>
            <a:pPr marL="589280" indent="-368300">
              <a:lnSpc>
                <a:spcPct val="100000"/>
              </a:lnSpc>
              <a:spcBef>
                <a:spcPts val="400"/>
              </a:spcBef>
              <a:buChar char="●"/>
              <a:tabLst>
                <a:tab pos="589280" algn="l"/>
              </a:tabLst>
            </a:pPr>
            <a:r>
              <a:rPr sz="2200" spc="-10" dirty="0">
                <a:solidFill>
                  <a:srgbClr val="11237D"/>
                </a:solidFill>
                <a:latin typeface="Arial"/>
                <a:cs typeface="Arial"/>
              </a:rPr>
              <a:t>LASA</a:t>
            </a:r>
            <a:r>
              <a:rPr sz="2200" spc="-1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11237D"/>
              </a:buClr>
              <a:buFont typeface="Arial"/>
              <a:buChar char="●"/>
            </a:pPr>
            <a:endParaRPr sz="2250">
              <a:latin typeface="Arial"/>
              <a:cs typeface="Arial"/>
            </a:endParaRPr>
          </a:p>
          <a:p>
            <a:pPr marL="2512060" marR="5080" indent="-2499995">
              <a:lnSpc>
                <a:spcPct val="100000"/>
              </a:lnSpc>
            </a:pPr>
            <a:r>
              <a:rPr sz="2800" b="1" spc="75" dirty="0">
                <a:solidFill>
                  <a:srgbClr val="11237D"/>
                </a:solidFill>
                <a:latin typeface="Palatino Linotype"/>
                <a:cs typeface="Palatino Linotype"/>
              </a:rPr>
              <a:t>Projects</a:t>
            </a:r>
            <a:r>
              <a:rPr sz="2800" b="1" dirty="0">
                <a:solidFill>
                  <a:srgbClr val="11237D"/>
                </a:solidFill>
                <a:latin typeface="Palatino Linotype"/>
                <a:cs typeface="Palatino Linotype"/>
              </a:rPr>
              <a:t> </a:t>
            </a:r>
            <a:r>
              <a:rPr sz="2800" b="1" spc="45" dirty="0">
                <a:solidFill>
                  <a:srgbClr val="11237D"/>
                </a:solidFill>
                <a:latin typeface="Palatino Linotype"/>
                <a:cs typeface="Palatino Linotype"/>
              </a:rPr>
              <a:t>negotiated</a:t>
            </a:r>
            <a:r>
              <a:rPr sz="2800" b="1" spc="15" dirty="0">
                <a:solidFill>
                  <a:srgbClr val="11237D"/>
                </a:solidFill>
                <a:latin typeface="Palatino Linotype"/>
                <a:cs typeface="Palatino Linotype"/>
              </a:rPr>
              <a:t> </a:t>
            </a:r>
            <a:r>
              <a:rPr sz="2800" b="1" spc="-610" dirty="0">
                <a:solidFill>
                  <a:srgbClr val="11237D"/>
                </a:solidFill>
                <a:latin typeface="Palatino Linotype"/>
                <a:cs typeface="Palatino Linotype"/>
              </a:rPr>
              <a:t>&amp;</a:t>
            </a:r>
            <a:r>
              <a:rPr sz="2800" b="1" spc="10" dirty="0">
                <a:solidFill>
                  <a:srgbClr val="11237D"/>
                </a:solidFill>
                <a:latin typeface="Palatino Linotype"/>
                <a:cs typeface="Palatino Linotype"/>
              </a:rPr>
              <a:t> </a:t>
            </a:r>
            <a:r>
              <a:rPr sz="2800" b="1" spc="80" dirty="0">
                <a:solidFill>
                  <a:srgbClr val="11237D"/>
                </a:solidFill>
                <a:latin typeface="Palatino Linotype"/>
                <a:cs typeface="Palatino Linotype"/>
              </a:rPr>
              <a:t>starting</a:t>
            </a:r>
            <a:r>
              <a:rPr sz="2800" b="1" spc="-15" dirty="0">
                <a:solidFill>
                  <a:srgbClr val="11237D"/>
                </a:solidFill>
                <a:latin typeface="Palatino Linotype"/>
                <a:cs typeface="Palatino Linotype"/>
              </a:rPr>
              <a:t> </a:t>
            </a:r>
            <a:r>
              <a:rPr sz="2800" b="1" spc="-20" dirty="0">
                <a:solidFill>
                  <a:srgbClr val="11237D"/>
                </a:solidFill>
                <a:latin typeface="Palatino Linotype"/>
                <a:cs typeface="Palatino Linotype"/>
              </a:rPr>
              <a:t>post </a:t>
            </a:r>
            <a:r>
              <a:rPr sz="2800" b="1" spc="120" dirty="0">
                <a:solidFill>
                  <a:srgbClr val="11237D"/>
                </a:solidFill>
                <a:latin typeface="Palatino Linotype"/>
                <a:cs typeface="Palatino Linotype"/>
              </a:rPr>
              <a:t>2023</a:t>
            </a:r>
            <a:endParaRPr sz="2800">
              <a:latin typeface="Palatino Linotype"/>
              <a:cs typeface="Palatino Linotype"/>
            </a:endParaRPr>
          </a:p>
          <a:p>
            <a:pPr marL="764540" lvl="1" indent="-368300">
              <a:lnSpc>
                <a:spcPct val="100000"/>
              </a:lnSpc>
              <a:spcBef>
                <a:spcPts val="2820"/>
              </a:spcBef>
              <a:buChar char="●"/>
              <a:tabLst>
                <a:tab pos="764540" algn="l"/>
              </a:tabLst>
            </a:pPr>
            <a:r>
              <a:rPr sz="2200" dirty="0">
                <a:solidFill>
                  <a:srgbClr val="11237D"/>
                </a:solidFill>
                <a:latin typeface="Arial"/>
                <a:cs typeface="Arial"/>
              </a:rPr>
              <a:t>Hill</a:t>
            </a:r>
            <a:r>
              <a:rPr sz="22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200">
              <a:latin typeface="Arial"/>
              <a:cs typeface="Arial"/>
            </a:endParaRPr>
          </a:p>
          <a:p>
            <a:pPr marL="764540" lvl="1" indent="-368300">
              <a:lnSpc>
                <a:spcPct val="100000"/>
              </a:lnSpc>
              <a:spcBef>
                <a:spcPts val="400"/>
              </a:spcBef>
              <a:buChar char="●"/>
              <a:tabLst>
                <a:tab pos="764540" algn="l"/>
              </a:tabLst>
            </a:pPr>
            <a:r>
              <a:rPr sz="2200" dirty="0">
                <a:solidFill>
                  <a:srgbClr val="11237D"/>
                </a:solidFill>
                <a:latin typeface="Arial"/>
                <a:cs typeface="Arial"/>
              </a:rPr>
              <a:t>Wooldridge</a:t>
            </a:r>
            <a:r>
              <a:rPr sz="2200" spc="-1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200">
              <a:latin typeface="Arial"/>
              <a:cs typeface="Arial"/>
            </a:endParaRPr>
          </a:p>
          <a:p>
            <a:pPr marL="764540" lvl="1" indent="-368300">
              <a:lnSpc>
                <a:spcPct val="100000"/>
              </a:lnSpc>
              <a:spcBef>
                <a:spcPts val="395"/>
              </a:spcBef>
              <a:buChar char="●"/>
              <a:tabLst>
                <a:tab pos="764540" algn="l"/>
              </a:tabLst>
            </a:pPr>
            <a:r>
              <a:rPr sz="2200" dirty="0">
                <a:solidFill>
                  <a:srgbClr val="11237D"/>
                </a:solidFill>
                <a:latin typeface="Arial"/>
                <a:cs typeface="Arial"/>
              </a:rPr>
              <a:t>Austin</a:t>
            </a:r>
            <a:r>
              <a:rPr sz="2200" spc="-7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20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2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87858" y="3489196"/>
            <a:ext cx="5443220" cy="1270"/>
          </a:xfrm>
          <a:custGeom>
            <a:avLst/>
            <a:gdLst/>
            <a:ahLst/>
            <a:cxnLst/>
            <a:rect l="l" t="t" r="r" b="b"/>
            <a:pathLst>
              <a:path w="5443220" h="1270">
                <a:moveTo>
                  <a:pt x="0" y="901"/>
                </a:moveTo>
                <a:lnTo>
                  <a:pt x="5442902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22565" y="1460850"/>
            <a:ext cx="10134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u="sng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Pre-</a:t>
            </a:r>
            <a:r>
              <a:rPr sz="1400" b="1" u="sng" spc="-25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 </a:t>
            </a:r>
            <a:r>
              <a:rPr sz="140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Design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6701" y="1972914"/>
            <a:ext cx="1465580" cy="12287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7345" indent="-334645">
              <a:lnSpc>
                <a:spcPct val="100000"/>
              </a:lnSpc>
              <a:spcBef>
                <a:spcPts val="105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Bowie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LBJ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Travis</a:t>
            </a:r>
            <a:r>
              <a:rPr sz="1400" spc="-8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4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Barrington</a:t>
            </a:r>
            <a:r>
              <a:rPr sz="1400" spc="-8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Martin</a:t>
            </a:r>
            <a:r>
              <a:rPr sz="14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1341" y="3466469"/>
            <a:ext cx="155638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u="sng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Schematic</a:t>
            </a:r>
            <a:r>
              <a:rPr sz="1400" b="1" u="sng" spc="-6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 </a:t>
            </a:r>
            <a:r>
              <a:rPr sz="140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Design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6701" y="3978498"/>
            <a:ext cx="1802764" cy="1473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345" indent="-334645">
              <a:lnSpc>
                <a:spcPct val="100000"/>
              </a:lnSpc>
              <a:spcBef>
                <a:spcPts val="10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Pecan</a:t>
            </a:r>
            <a:r>
              <a:rPr sz="14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Springs</a:t>
            </a:r>
            <a:r>
              <a:rPr sz="14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4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Wooten</a:t>
            </a:r>
            <a:r>
              <a:rPr sz="1400" spc="-7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4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Harris</a:t>
            </a:r>
            <a:r>
              <a:rPr sz="14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Linder</a:t>
            </a:r>
            <a:r>
              <a:rPr sz="14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718041" y="397823"/>
            <a:ext cx="470725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900" spc="-95" dirty="0">
                <a:solidFill>
                  <a:srgbClr val="11237D"/>
                </a:solidFill>
              </a:rPr>
              <a:t>AECOM</a:t>
            </a:r>
            <a:r>
              <a:rPr sz="2900" spc="10" dirty="0">
                <a:solidFill>
                  <a:srgbClr val="11237D"/>
                </a:solidFill>
              </a:rPr>
              <a:t> </a:t>
            </a:r>
            <a:r>
              <a:rPr sz="2900" spc="95" dirty="0">
                <a:solidFill>
                  <a:srgbClr val="11237D"/>
                </a:solidFill>
              </a:rPr>
              <a:t>Projects</a:t>
            </a:r>
            <a:r>
              <a:rPr sz="2900" spc="5" dirty="0">
                <a:solidFill>
                  <a:srgbClr val="11237D"/>
                </a:solidFill>
              </a:rPr>
              <a:t> </a:t>
            </a:r>
            <a:r>
              <a:rPr sz="2900" dirty="0">
                <a:solidFill>
                  <a:srgbClr val="11237D"/>
                </a:solidFill>
              </a:rPr>
              <a:t>in</a:t>
            </a:r>
            <a:r>
              <a:rPr sz="2900" spc="-5" dirty="0">
                <a:solidFill>
                  <a:srgbClr val="11237D"/>
                </a:solidFill>
              </a:rPr>
              <a:t> </a:t>
            </a:r>
            <a:r>
              <a:rPr sz="2900" spc="-10" dirty="0">
                <a:solidFill>
                  <a:srgbClr val="11237D"/>
                </a:solidFill>
              </a:rPr>
              <a:t>Design</a:t>
            </a:r>
            <a:endParaRPr sz="2900"/>
          </a:p>
        </p:txBody>
      </p:sp>
      <p:sp>
        <p:nvSpPr>
          <p:cNvPr id="11" name="object 11"/>
          <p:cNvSpPr/>
          <p:nvPr/>
        </p:nvSpPr>
        <p:spPr>
          <a:xfrm>
            <a:off x="723137" y="1120902"/>
            <a:ext cx="4759325" cy="12700"/>
          </a:xfrm>
          <a:custGeom>
            <a:avLst/>
            <a:gdLst/>
            <a:ahLst/>
            <a:cxnLst/>
            <a:rect l="l" t="t" r="r" b="b"/>
            <a:pathLst>
              <a:path w="4759325" h="12700">
                <a:moveTo>
                  <a:pt x="0" y="0"/>
                </a:moveTo>
                <a:lnTo>
                  <a:pt x="4758804" y="12395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554905" y="1353384"/>
            <a:ext cx="1868805" cy="759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0965">
              <a:lnSpc>
                <a:spcPct val="100000"/>
              </a:lnSpc>
              <a:spcBef>
                <a:spcPts val="105"/>
              </a:spcBef>
            </a:pPr>
            <a:r>
              <a:rPr sz="1400" b="1" u="sng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Design</a:t>
            </a:r>
            <a:r>
              <a:rPr sz="1400" b="1" u="sng" spc="-5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 </a:t>
            </a:r>
            <a:r>
              <a:rPr sz="140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Development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0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Oak</a:t>
            </a:r>
            <a:r>
              <a:rPr sz="14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Hill</a:t>
            </a:r>
            <a:r>
              <a:rPr sz="14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61889" y="2889649"/>
            <a:ext cx="21443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Construction</a:t>
            </a:r>
            <a:r>
              <a:rPr sz="1400" b="1" u="sng" spc="2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 </a:t>
            </a:r>
            <a:r>
              <a:rPr sz="140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Documents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54905" y="3401640"/>
            <a:ext cx="1220470" cy="737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7345" indent="-334645">
              <a:lnSpc>
                <a:spcPct val="100000"/>
              </a:lnSpc>
              <a:spcBef>
                <a:spcPts val="105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Cook</a:t>
            </a:r>
            <a:r>
              <a:rPr sz="14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William</a:t>
            </a:r>
            <a:r>
              <a:rPr sz="14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spcBef>
                <a:spcPts val="250"/>
              </a:spcBef>
              <a:buSzPct val="121428"/>
              <a:buChar char="●"/>
              <a:tabLst>
                <a:tab pos="347345" algn="l"/>
              </a:tabLst>
            </a:pPr>
            <a:r>
              <a:rPr sz="1400" dirty="0">
                <a:solidFill>
                  <a:srgbClr val="11237D"/>
                </a:solidFill>
                <a:latin typeface="Arial"/>
                <a:cs typeface="Arial"/>
              </a:rPr>
              <a:t>Odom</a:t>
            </a:r>
            <a:r>
              <a:rPr sz="14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90266" y="1404366"/>
            <a:ext cx="0" cy="4537710"/>
          </a:xfrm>
          <a:custGeom>
            <a:avLst/>
            <a:gdLst/>
            <a:ahLst/>
            <a:cxnLst/>
            <a:rect l="l" t="t" r="r" b="b"/>
            <a:pathLst>
              <a:path h="4537710">
                <a:moveTo>
                  <a:pt x="0" y="0"/>
                </a:moveTo>
                <a:lnTo>
                  <a:pt x="0" y="4537202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00577" y="1404366"/>
            <a:ext cx="0" cy="4537710"/>
          </a:xfrm>
          <a:custGeom>
            <a:avLst/>
            <a:gdLst/>
            <a:ahLst/>
            <a:cxnLst/>
            <a:rect l="l" t="t" r="r" b="b"/>
            <a:pathLst>
              <a:path h="4537710">
                <a:moveTo>
                  <a:pt x="0" y="0"/>
                </a:moveTo>
                <a:lnTo>
                  <a:pt x="0" y="4537202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7082028" y="19811"/>
            <a:ext cx="4581525" cy="5958840"/>
            <a:chOff x="7082028" y="19811"/>
            <a:chExt cx="4581525" cy="5958840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20129" y="57911"/>
              <a:ext cx="4504943" cy="300380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101078" y="38861"/>
              <a:ext cx="4543425" cy="3042285"/>
            </a:xfrm>
            <a:custGeom>
              <a:avLst/>
              <a:gdLst/>
              <a:ahLst/>
              <a:cxnLst/>
              <a:rect l="l" t="t" r="r" b="b"/>
              <a:pathLst>
                <a:path w="4543425" h="3042285">
                  <a:moveTo>
                    <a:pt x="0" y="0"/>
                  </a:moveTo>
                  <a:lnTo>
                    <a:pt x="4543044" y="0"/>
                  </a:lnTo>
                  <a:lnTo>
                    <a:pt x="4543044" y="3041904"/>
                  </a:lnTo>
                  <a:lnTo>
                    <a:pt x="0" y="3041904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11AC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20128" y="2938272"/>
              <a:ext cx="4504943" cy="300226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101078" y="58673"/>
              <a:ext cx="4543425" cy="5901055"/>
            </a:xfrm>
            <a:custGeom>
              <a:avLst/>
              <a:gdLst/>
              <a:ahLst/>
              <a:cxnLst/>
              <a:rect l="l" t="t" r="r" b="b"/>
              <a:pathLst>
                <a:path w="4543425" h="5901055">
                  <a:moveTo>
                    <a:pt x="0" y="2860548"/>
                  </a:moveTo>
                  <a:lnTo>
                    <a:pt x="4543044" y="2860548"/>
                  </a:lnTo>
                  <a:lnTo>
                    <a:pt x="4543044" y="5900928"/>
                  </a:lnTo>
                  <a:lnTo>
                    <a:pt x="0" y="5900928"/>
                  </a:lnTo>
                  <a:lnTo>
                    <a:pt x="0" y="2860548"/>
                  </a:lnTo>
                  <a:close/>
                </a:path>
                <a:path w="4543425" h="5901055">
                  <a:moveTo>
                    <a:pt x="19812" y="0"/>
                  </a:moveTo>
                  <a:lnTo>
                    <a:pt x="4524756" y="0"/>
                  </a:lnTo>
                  <a:lnTo>
                    <a:pt x="4524756" y="452627"/>
                  </a:lnTo>
                  <a:lnTo>
                    <a:pt x="19812" y="452627"/>
                  </a:lnTo>
                  <a:lnTo>
                    <a:pt x="19812" y="0"/>
                  </a:lnTo>
                  <a:close/>
                </a:path>
              </a:pathLst>
            </a:custGeom>
            <a:ln w="38100">
              <a:solidFill>
                <a:srgbClr val="11AC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241527" y="189470"/>
              <a:ext cx="3977640" cy="398145"/>
            </a:xfrm>
            <a:custGeom>
              <a:avLst/>
              <a:gdLst/>
              <a:ahLst/>
              <a:cxnLst/>
              <a:rect l="l" t="t" r="r" b="b"/>
              <a:pathLst>
                <a:path w="3977640" h="398145">
                  <a:moveTo>
                    <a:pt x="377952" y="202692"/>
                  </a:moveTo>
                  <a:lnTo>
                    <a:pt x="0" y="202692"/>
                  </a:lnTo>
                  <a:lnTo>
                    <a:pt x="0" y="397776"/>
                  </a:lnTo>
                  <a:lnTo>
                    <a:pt x="377952" y="397776"/>
                  </a:lnTo>
                  <a:lnTo>
                    <a:pt x="377952" y="202692"/>
                  </a:lnTo>
                  <a:close/>
                </a:path>
                <a:path w="3977640" h="398145">
                  <a:moveTo>
                    <a:pt x="3977640" y="0"/>
                  </a:moveTo>
                  <a:lnTo>
                    <a:pt x="3093720" y="0"/>
                  </a:lnTo>
                  <a:lnTo>
                    <a:pt x="3044952" y="0"/>
                  </a:lnTo>
                  <a:lnTo>
                    <a:pt x="2988564" y="0"/>
                  </a:lnTo>
                  <a:lnTo>
                    <a:pt x="0" y="0"/>
                  </a:lnTo>
                  <a:lnTo>
                    <a:pt x="0" y="195072"/>
                  </a:lnTo>
                  <a:lnTo>
                    <a:pt x="2988564" y="195072"/>
                  </a:lnTo>
                  <a:lnTo>
                    <a:pt x="3044952" y="195072"/>
                  </a:lnTo>
                  <a:lnTo>
                    <a:pt x="3093720" y="195072"/>
                  </a:lnTo>
                  <a:lnTo>
                    <a:pt x="3977640" y="195072"/>
                  </a:lnTo>
                  <a:lnTo>
                    <a:pt x="39776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130033" y="163052"/>
            <a:ext cx="4486275" cy="431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1125" marR="436245">
              <a:lnSpc>
                <a:spcPct val="102299"/>
              </a:lnSpc>
              <a:spcBef>
                <a:spcPts val="95"/>
              </a:spcBef>
            </a:pP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General</a:t>
            </a:r>
            <a:r>
              <a:rPr sz="1300" b="1" spc="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Marshall</a:t>
            </a:r>
            <a:r>
              <a:rPr sz="1300" b="1" spc="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r>
              <a:rPr sz="1300" b="1" spc="8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Grand</a:t>
            </a:r>
            <a:r>
              <a:rPr sz="1300" b="1" spc="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Opening</a:t>
            </a:r>
            <a:r>
              <a:rPr sz="1300" b="1" spc="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-</a:t>
            </a:r>
            <a:r>
              <a:rPr sz="1300" b="1" spc="10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October</a:t>
            </a:r>
            <a:r>
              <a:rPr sz="1300" b="1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spc="-25" dirty="0">
                <a:solidFill>
                  <a:srgbClr val="11237D"/>
                </a:solidFill>
                <a:latin typeface="Arial"/>
                <a:cs typeface="Arial"/>
              </a:rPr>
              <a:t>4, </a:t>
            </a:r>
            <a:r>
              <a:rPr sz="1300" b="1" spc="-20" dirty="0">
                <a:solidFill>
                  <a:srgbClr val="11237D"/>
                </a:solidFill>
                <a:latin typeface="Arial"/>
                <a:cs typeface="Arial"/>
              </a:rPr>
              <a:t>2023</a:t>
            </a:r>
            <a:endParaRPr sz="1300">
              <a:latin typeface="Arial"/>
              <a:cs typeface="Arial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sp>
        <p:nvSpPr>
          <p:cNvPr id="24" name="object 24"/>
          <p:cNvSpPr txBox="1"/>
          <p:nvPr/>
        </p:nvSpPr>
        <p:spPr>
          <a:xfrm>
            <a:off x="8741397" y="3069069"/>
            <a:ext cx="1262380" cy="19558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485"/>
              </a:lnSpc>
            </a:pP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October</a:t>
            </a:r>
            <a:r>
              <a:rPr sz="1300" b="1" spc="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dirty="0">
                <a:solidFill>
                  <a:srgbClr val="11237D"/>
                </a:solidFill>
                <a:latin typeface="Arial"/>
                <a:cs typeface="Arial"/>
              </a:rPr>
              <a:t>4,</a:t>
            </a:r>
            <a:r>
              <a:rPr sz="1300" b="1" spc="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b="1" spc="-20" dirty="0">
                <a:solidFill>
                  <a:srgbClr val="11237D"/>
                </a:solidFill>
                <a:latin typeface="Arial"/>
                <a:cs typeface="Arial"/>
              </a:rPr>
              <a:t>2023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79820" y="0"/>
            <a:ext cx="6012180" cy="6019800"/>
            <a:chOff x="6179820" y="0"/>
            <a:chExt cx="6012180" cy="6019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79820" y="0"/>
              <a:ext cx="6012180" cy="60197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9832" y="0"/>
              <a:ext cx="755891" cy="6009131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75032" y="368527"/>
            <a:ext cx="5133975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dirty="0">
                <a:solidFill>
                  <a:srgbClr val="11237D"/>
                </a:solidFill>
              </a:rPr>
              <a:t>JACOBS</a:t>
            </a:r>
            <a:r>
              <a:rPr sz="2650" spc="-10" dirty="0">
                <a:solidFill>
                  <a:srgbClr val="11237D"/>
                </a:solidFill>
              </a:rPr>
              <a:t> </a:t>
            </a:r>
            <a:r>
              <a:rPr sz="2650" spc="75" dirty="0">
                <a:solidFill>
                  <a:srgbClr val="11237D"/>
                </a:solidFill>
              </a:rPr>
              <a:t>Projects</a:t>
            </a:r>
            <a:r>
              <a:rPr sz="2650" spc="-10" dirty="0">
                <a:solidFill>
                  <a:srgbClr val="11237D"/>
                </a:solidFill>
              </a:rPr>
              <a:t> </a:t>
            </a:r>
            <a:r>
              <a:rPr sz="2650" dirty="0">
                <a:solidFill>
                  <a:srgbClr val="11237D"/>
                </a:solidFill>
              </a:rPr>
              <a:t>in</a:t>
            </a:r>
            <a:r>
              <a:rPr sz="2650" spc="-35" dirty="0">
                <a:solidFill>
                  <a:srgbClr val="11237D"/>
                </a:solidFill>
              </a:rPr>
              <a:t> </a:t>
            </a:r>
            <a:r>
              <a:rPr sz="2650" spc="-10" dirty="0">
                <a:solidFill>
                  <a:srgbClr val="11237D"/>
                </a:solidFill>
              </a:rPr>
              <a:t>Negotiation</a:t>
            </a:r>
            <a:endParaRPr sz="2650"/>
          </a:p>
        </p:txBody>
      </p:sp>
      <p:sp>
        <p:nvSpPr>
          <p:cNvPr id="9" name="object 9"/>
          <p:cNvSpPr/>
          <p:nvPr/>
        </p:nvSpPr>
        <p:spPr>
          <a:xfrm>
            <a:off x="627126" y="938022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17947" y="1901490"/>
            <a:ext cx="2444750" cy="21755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438784" indent="-426084">
              <a:lnSpc>
                <a:spcPct val="100000"/>
              </a:lnSpc>
              <a:spcBef>
                <a:spcPts val="120"/>
              </a:spcBef>
              <a:buSzPct val="103225"/>
              <a:buChar char="●"/>
              <a:tabLst>
                <a:tab pos="438784" algn="l"/>
              </a:tabLst>
            </a:pP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Akins</a:t>
            </a:r>
            <a:r>
              <a:rPr sz="1550" spc="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11237D"/>
              </a:buClr>
              <a:buFont typeface="Arial"/>
              <a:buChar char="●"/>
            </a:pPr>
            <a:endParaRPr sz="1650">
              <a:latin typeface="Arial"/>
              <a:cs typeface="Arial"/>
            </a:endParaRPr>
          </a:p>
          <a:p>
            <a:pPr marL="438784" indent="-426084">
              <a:lnSpc>
                <a:spcPct val="100000"/>
              </a:lnSpc>
              <a:buSzPct val="103225"/>
              <a:buChar char="●"/>
              <a:tabLst>
                <a:tab pos="438784" algn="l"/>
              </a:tabLst>
            </a:pP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Bear</a:t>
            </a:r>
            <a:r>
              <a:rPr sz="1550" spc="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Creek</a:t>
            </a:r>
            <a:r>
              <a:rPr sz="1550" spc="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11237D"/>
              </a:buClr>
              <a:buFont typeface="Arial"/>
              <a:buChar char="●"/>
            </a:pPr>
            <a:endParaRPr sz="1600">
              <a:latin typeface="Arial"/>
              <a:cs typeface="Arial"/>
            </a:endParaRPr>
          </a:p>
          <a:p>
            <a:pPr marL="438784" indent="-426084">
              <a:lnSpc>
                <a:spcPct val="100000"/>
              </a:lnSpc>
              <a:buSzPct val="103225"/>
              <a:buChar char="●"/>
              <a:tabLst>
                <a:tab pos="438784" algn="l"/>
              </a:tabLst>
            </a:pP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O.</a:t>
            </a:r>
            <a:r>
              <a:rPr sz="1550" spc="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Henry</a:t>
            </a:r>
            <a:r>
              <a:rPr sz="1550" spc="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11237D"/>
              </a:buClr>
              <a:buFont typeface="Arial"/>
              <a:buChar char="●"/>
            </a:pPr>
            <a:endParaRPr sz="1650">
              <a:latin typeface="Arial"/>
              <a:cs typeface="Arial"/>
            </a:endParaRPr>
          </a:p>
          <a:p>
            <a:pPr marL="438784" indent="-426084">
              <a:lnSpc>
                <a:spcPct val="100000"/>
              </a:lnSpc>
              <a:buSzPct val="103225"/>
              <a:buChar char="●"/>
              <a:tabLst>
                <a:tab pos="438784" algn="l"/>
              </a:tabLst>
            </a:pP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Covington</a:t>
            </a:r>
            <a:r>
              <a:rPr sz="1550" spc="6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550">
              <a:latin typeface="Arial"/>
              <a:cs typeface="Arial"/>
            </a:endParaRPr>
          </a:p>
          <a:p>
            <a:pPr>
              <a:lnSpc>
                <a:spcPct val="100000"/>
              </a:lnSpc>
              <a:buClr>
                <a:srgbClr val="11237D"/>
              </a:buClr>
              <a:buFont typeface="Arial"/>
              <a:buChar char="●"/>
            </a:pPr>
            <a:endParaRPr sz="1650">
              <a:latin typeface="Arial"/>
              <a:cs typeface="Arial"/>
            </a:endParaRPr>
          </a:p>
          <a:p>
            <a:pPr marL="438784" indent="-426084">
              <a:lnSpc>
                <a:spcPct val="100000"/>
              </a:lnSpc>
              <a:buSzPct val="103225"/>
              <a:buChar char="●"/>
              <a:tabLst>
                <a:tab pos="438784" algn="l"/>
              </a:tabLst>
            </a:pP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Yellow</a:t>
            </a:r>
            <a:r>
              <a:rPr sz="155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dirty="0">
                <a:solidFill>
                  <a:srgbClr val="11237D"/>
                </a:solidFill>
                <a:latin typeface="Arial"/>
                <a:cs typeface="Arial"/>
              </a:rPr>
              <a:t>Jacket</a:t>
            </a:r>
            <a:r>
              <a:rPr sz="155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550" spc="-10" dirty="0">
                <a:solidFill>
                  <a:srgbClr val="11237D"/>
                </a:solidFill>
                <a:latin typeface="Arial"/>
                <a:cs typeface="Arial"/>
              </a:rPr>
              <a:t>Stadium</a:t>
            </a:r>
            <a:endParaRPr sz="155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1405" y="985266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09000" y="270896"/>
            <a:ext cx="4998720" cy="4940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50" dirty="0">
                <a:solidFill>
                  <a:srgbClr val="11237D"/>
                </a:solidFill>
              </a:rPr>
              <a:t>JACOBS</a:t>
            </a:r>
            <a:r>
              <a:rPr sz="3050" spc="-70" dirty="0">
                <a:solidFill>
                  <a:srgbClr val="11237D"/>
                </a:solidFill>
              </a:rPr>
              <a:t> </a:t>
            </a:r>
            <a:r>
              <a:rPr sz="3050" spc="95" dirty="0">
                <a:solidFill>
                  <a:srgbClr val="11237D"/>
                </a:solidFill>
              </a:rPr>
              <a:t>Projects</a:t>
            </a:r>
            <a:r>
              <a:rPr sz="3050" spc="-55" dirty="0">
                <a:solidFill>
                  <a:srgbClr val="11237D"/>
                </a:solidFill>
              </a:rPr>
              <a:t> </a:t>
            </a:r>
            <a:r>
              <a:rPr sz="3050" dirty="0">
                <a:solidFill>
                  <a:srgbClr val="11237D"/>
                </a:solidFill>
              </a:rPr>
              <a:t>in</a:t>
            </a:r>
            <a:r>
              <a:rPr sz="3050" spc="-45" dirty="0">
                <a:solidFill>
                  <a:srgbClr val="11237D"/>
                </a:solidFill>
              </a:rPr>
              <a:t> </a:t>
            </a:r>
            <a:r>
              <a:rPr sz="3050" spc="-10" dirty="0">
                <a:solidFill>
                  <a:srgbClr val="11237D"/>
                </a:solidFill>
              </a:rPr>
              <a:t>Design</a:t>
            </a:r>
            <a:endParaRPr sz="3050"/>
          </a:p>
        </p:txBody>
      </p:sp>
      <p:sp>
        <p:nvSpPr>
          <p:cNvPr id="4" name="object 4"/>
          <p:cNvSpPr txBox="1"/>
          <p:nvPr/>
        </p:nvSpPr>
        <p:spPr>
          <a:xfrm>
            <a:off x="753780" y="1009803"/>
            <a:ext cx="2779395" cy="463169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476884" indent="-464184">
              <a:lnSpc>
                <a:spcPct val="100000"/>
              </a:lnSpc>
              <a:spcBef>
                <a:spcPts val="900"/>
              </a:spcBef>
              <a:buSzPct val="76000"/>
              <a:buChar char="●"/>
              <a:tabLst>
                <a:tab pos="476884" algn="l"/>
              </a:tabLst>
            </a:pP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Burnet</a:t>
            </a:r>
            <a:r>
              <a:rPr sz="2500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2500">
              <a:latin typeface="Arial"/>
              <a:cs typeface="Arial"/>
            </a:endParaRPr>
          </a:p>
          <a:p>
            <a:pPr marL="476884">
              <a:lnSpc>
                <a:spcPct val="100000"/>
              </a:lnSpc>
              <a:spcBef>
                <a:spcPts val="445"/>
              </a:spcBef>
            </a:pP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(Pre-</a:t>
            </a:r>
            <a:r>
              <a:rPr sz="1300" spc="-10" dirty="0">
                <a:solidFill>
                  <a:srgbClr val="11237D"/>
                </a:solidFill>
                <a:latin typeface="Arial"/>
                <a:cs typeface="Arial"/>
              </a:rPr>
              <a:t>Design)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"/>
              <a:cs typeface="Arial"/>
            </a:endParaRPr>
          </a:p>
          <a:p>
            <a:pPr marL="476884" indent="-464184">
              <a:lnSpc>
                <a:spcPct val="100000"/>
              </a:lnSpc>
              <a:spcBef>
                <a:spcPts val="5"/>
              </a:spcBef>
              <a:buSzPct val="76000"/>
              <a:buChar char="●"/>
              <a:tabLst>
                <a:tab pos="476884" algn="l"/>
              </a:tabLst>
            </a:pP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Anderson</a:t>
            </a:r>
            <a:r>
              <a:rPr sz="2500" spc="8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2500">
              <a:latin typeface="Arial"/>
              <a:cs typeface="Arial"/>
            </a:endParaRPr>
          </a:p>
          <a:p>
            <a:pPr marL="476884">
              <a:lnSpc>
                <a:spcPct val="100000"/>
              </a:lnSpc>
              <a:spcBef>
                <a:spcPts val="455"/>
              </a:spcBef>
            </a:pP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(Pre-</a:t>
            </a:r>
            <a:r>
              <a:rPr sz="1300" spc="-10" dirty="0">
                <a:solidFill>
                  <a:srgbClr val="11237D"/>
                </a:solidFill>
                <a:latin typeface="Arial"/>
                <a:cs typeface="Arial"/>
              </a:rPr>
              <a:t>Design)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"/>
              <a:cs typeface="Arial"/>
            </a:endParaRPr>
          </a:p>
          <a:p>
            <a:pPr marL="476884" indent="-464184">
              <a:lnSpc>
                <a:spcPct val="100000"/>
              </a:lnSpc>
              <a:buSzPct val="76000"/>
              <a:buChar char="●"/>
              <a:tabLst>
                <a:tab pos="476884" algn="l"/>
              </a:tabLst>
            </a:pP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McCallum</a:t>
            </a:r>
            <a:r>
              <a:rPr sz="2500" spc="114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2500">
              <a:latin typeface="Arial"/>
              <a:cs typeface="Arial"/>
            </a:endParaRPr>
          </a:p>
          <a:p>
            <a:pPr marL="476884">
              <a:lnSpc>
                <a:spcPct val="100000"/>
              </a:lnSpc>
              <a:spcBef>
                <a:spcPts val="459"/>
              </a:spcBef>
            </a:pP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(Pre-</a:t>
            </a:r>
            <a:r>
              <a:rPr sz="1300" spc="-10" dirty="0">
                <a:solidFill>
                  <a:srgbClr val="11237D"/>
                </a:solidFill>
                <a:latin typeface="Arial"/>
                <a:cs typeface="Arial"/>
              </a:rPr>
              <a:t>Design)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"/>
              <a:cs typeface="Arial"/>
            </a:endParaRPr>
          </a:p>
          <a:p>
            <a:pPr marL="476884" indent="-464184">
              <a:lnSpc>
                <a:spcPct val="100000"/>
              </a:lnSpc>
              <a:buSzPct val="76000"/>
              <a:buChar char="●"/>
              <a:tabLst>
                <a:tab pos="476884" algn="l"/>
              </a:tabLst>
            </a:pP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Crockett</a:t>
            </a:r>
            <a:r>
              <a:rPr sz="2500" spc="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2500">
              <a:latin typeface="Arial"/>
              <a:cs typeface="Arial"/>
            </a:endParaRPr>
          </a:p>
          <a:p>
            <a:pPr marL="553085">
              <a:lnSpc>
                <a:spcPct val="100000"/>
              </a:lnSpc>
              <a:spcBef>
                <a:spcPts val="430"/>
              </a:spcBef>
            </a:pPr>
            <a:r>
              <a:rPr sz="1400" spc="-10" dirty="0">
                <a:solidFill>
                  <a:srgbClr val="11237D"/>
                </a:solidFill>
                <a:latin typeface="Arial"/>
                <a:cs typeface="Arial"/>
              </a:rPr>
              <a:t>(Pre-Design)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>
              <a:latin typeface="Arial"/>
              <a:cs typeface="Arial"/>
            </a:endParaRPr>
          </a:p>
          <a:p>
            <a:pPr marL="476884" indent="-464184">
              <a:lnSpc>
                <a:spcPct val="100000"/>
              </a:lnSpc>
              <a:buSzPct val="76000"/>
              <a:buChar char="●"/>
              <a:tabLst>
                <a:tab pos="476884" algn="l"/>
              </a:tabLst>
            </a:pP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Oak</a:t>
            </a:r>
            <a:r>
              <a:rPr sz="2500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dirty="0">
                <a:solidFill>
                  <a:srgbClr val="11237D"/>
                </a:solidFill>
                <a:latin typeface="Arial"/>
                <a:cs typeface="Arial"/>
              </a:rPr>
              <a:t>Springs</a:t>
            </a:r>
            <a:r>
              <a:rPr sz="2500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5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500">
              <a:latin typeface="Arial"/>
              <a:cs typeface="Arial"/>
            </a:endParaRPr>
          </a:p>
          <a:p>
            <a:pPr marL="476884">
              <a:lnSpc>
                <a:spcPct val="100000"/>
              </a:lnSpc>
              <a:spcBef>
                <a:spcPts val="455"/>
              </a:spcBef>
            </a:pP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(Pre-</a:t>
            </a:r>
            <a:r>
              <a:rPr sz="1300" spc="-10" dirty="0">
                <a:solidFill>
                  <a:srgbClr val="11237D"/>
                </a:solidFill>
                <a:latin typeface="Arial"/>
                <a:cs typeface="Arial"/>
              </a:rPr>
              <a:t>Design)</a:t>
            </a:r>
            <a:endParaRPr sz="13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928104" y="1533144"/>
            <a:ext cx="4767580" cy="3110865"/>
            <a:chOff x="6928104" y="1533144"/>
            <a:chExt cx="4767580" cy="311086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66204" y="1571256"/>
              <a:ext cx="4690870" cy="303427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947154" y="1552194"/>
              <a:ext cx="4729480" cy="3072765"/>
            </a:xfrm>
            <a:custGeom>
              <a:avLst/>
              <a:gdLst/>
              <a:ahLst/>
              <a:cxnLst/>
              <a:rect l="l" t="t" r="r" b="b"/>
              <a:pathLst>
                <a:path w="4729480" h="3072765">
                  <a:moveTo>
                    <a:pt x="0" y="0"/>
                  </a:moveTo>
                  <a:lnTo>
                    <a:pt x="4728972" y="0"/>
                  </a:lnTo>
                  <a:lnTo>
                    <a:pt x="4728972" y="3072384"/>
                  </a:lnTo>
                  <a:lnTo>
                    <a:pt x="0" y="3072384"/>
                  </a:lnTo>
                  <a:lnTo>
                    <a:pt x="0" y="0"/>
                  </a:lnTo>
                  <a:close/>
                </a:path>
              </a:pathLst>
            </a:custGeom>
            <a:ln w="38100">
              <a:solidFill>
                <a:srgbClr val="11AC4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51803" y="0"/>
            <a:ext cx="754379" cy="68579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73032" y="206136"/>
            <a:ext cx="4035425" cy="9188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0"/>
              </a:spcBef>
            </a:pPr>
            <a:r>
              <a:rPr sz="2900" spc="60" dirty="0">
                <a:solidFill>
                  <a:srgbClr val="11237D"/>
                </a:solidFill>
              </a:rPr>
              <a:t>Vanir</a:t>
            </a:r>
            <a:r>
              <a:rPr sz="2900" spc="15" dirty="0">
                <a:solidFill>
                  <a:srgbClr val="11237D"/>
                </a:solidFill>
              </a:rPr>
              <a:t> </a:t>
            </a:r>
            <a:r>
              <a:rPr sz="2900" spc="-844" dirty="0">
                <a:solidFill>
                  <a:srgbClr val="11237D"/>
                </a:solidFill>
              </a:rPr>
              <a:t>|</a:t>
            </a:r>
            <a:r>
              <a:rPr sz="2900" spc="-5" dirty="0">
                <a:solidFill>
                  <a:srgbClr val="11237D"/>
                </a:solidFill>
              </a:rPr>
              <a:t> </a:t>
            </a:r>
            <a:r>
              <a:rPr sz="2900" dirty="0">
                <a:solidFill>
                  <a:srgbClr val="11237D"/>
                </a:solidFill>
              </a:rPr>
              <a:t>STV</a:t>
            </a:r>
            <a:r>
              <a:rPr sz="2900" spc="20" dirty="0">
                <a:solidFill>
                  <a:srgbClr val="11237D"/>
                </a:solidFill>
              </a:rPr>
              <a:t> </a:t>
            </a:r>
            <a:r>
              <a:rPr sz="2900" spc="90" dirty="0">
                <a:solidFill>
                  <a:srgbClr val="11237D"/>
                </a:solidFill>
              </a:rPr>
              <a:t>Projects</a:t>
            </a:r>
            <a:r>
              <a:rPr sz="2900" spc="15" dirty="0">
                <a:solidFill>
                  <a:srgbClr val="11237D"/>
                </a:solidFill>
              </a:rPr>
              <a:t> </a:t>
            </a:r>
            <a:r>
              <a:rPr sz="2900" spc="-25" dirty="0">
                <a:solidFill>
                  <a:srgbClr val="11237D"/>
                </a:solidFill>
              </a:rPr>
              <a:t>in </a:t>
            </a:r>
            <a:r>
              <a:rPr sz="2900" spc="-10" dirty="0">
                <a:solidFill>
                  <a:srgbClr val="11237D"/>
                </a:solidFill>
              </a:rPr>
              <a:t>Negotiation</a:t>
            </a:r>
            <a:endParaRPr sz="2900"/>
          </a:p>
        </p:txBody>
      </p:sp>
      <p:sp>
        <p:nvSpPr>
          <p:cNvPr id="7" name="object 7"/>
          <p:cNvSpPr/>
          <p:nvPr/>
        </p:nvSpPr>
        <p:spPr>
          <a:xfrm>
            <a:off x="604266" y="1244346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97824" y="1759734"/>
            <a:ext cx="1492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Clifton</a:t>
            </a:r>
            <a:r>
              <a:rPr sz="1600" spc="-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237D"/>
                </a:solidFill>
                <a:latin typeface="Arial"/>
                <a:cs typeface="Arial"/>
              </a:rPr>
              <a:t>CDS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97824" y="2247414"/>
            <a:ext cx="23037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spc="-10" dirty="0">
                <a:solidFill>
                  <a:srgbClr val="11237D"/>
                </a:solidFill>
                <a:latin typeface="Arial"/>
                <a:cs typeface="Arial"/>
              </a:rPr>
              <a:t>Delco</a:t>
            </a:r>
            <a:r>
              <a:rPr sz="1600" spc="-10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Activity</a:t>
            </a:r>
            <a:r>
              <a:rPr sz="16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237D"/>
                </a:solidFill>
                <a:latin typeface="Arial"/>
                <a:cs typeface="Arial"/>
              </a:rPr>
              <a:t>Center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7824" y="2735094"/>
            <a:ext cx="13220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Dobie</a:t>
            </a:r>
            <a:r>
              <a:rPr sz="1600" spc="-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7824" y="3222774"/>
            <a:ext cx="15627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Langford</a:t>
            </a:r>
            <a:r>
              <a:rPr sz="16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89559" y="1759727"/>
            <a:ext cx="17748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Navarro</a:t>
            </a:r>
            <a:r>
              <a:rPr sz="1600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89559" y="2247407"/>
            <a:ext cx="22879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Nelson</a:t>
            </a:r>
            <a:r>
              <a:rPr sz="1600" spc="-6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Bus</a:t>
            </a:r>
            <a:r>
              <a:rPr sz="1600" spc="-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237D"/>
                </a:solidFill>
                <a:latin typeface="Arial"/>
                <a:cs typeface="Arial"/>
              </a:rPr>
              <a:t>Terminal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89559" y="2735087"/>
            <a:ext cx="15601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Nelson</a:t>
            </a:r>
            <a:r>
              <a:rPr sz="1600" spc="-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1237D"/>
                </a:solidFill>
                <a:latin typeface="Arial"/>
                <a:cs typeface="Arial"/>
              </a:rPr>
              <a:t>Field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89559" y="3222767"/>
            <a:ext cx="15157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SzPct val="75000"/>
              <a:buChar char="●"/>
              <a:tabLst>
                <a:tab pos="419100" algn="l"/>
              </a:tabLst>
            </a:pPr>
            <a:r>
              <a:rPr sz="1600" dirty="0">
                <a:solidFill>
                  <a:srgbClr val="11237D"/>
                </a:solidFill>
                <a:latin typeface="Arial"/>
                <a:cs typeface="Arial"/>
              </a:rPr>
              <a:t>Mendez</a:t>
            </a:r>
            <a:r>
              <a:rPr sz="1600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066788" y="135636"/>
            <a:ext cx="5070475" cy="3832860"/>
            <a:chOff x="7066788" y="135636"/>
            <a:chExt cx="5070475" cy="383286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6788" y="135636"/>
              <a:ext cx="5070347" cy="383285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88124" y="152400"/>
              <a:ext cx="4951475" cy="3713987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8076944" y="4037778"/>
            <a:ext cx="31229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200" b="1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r>
              <a:rPr sz="1200" b="1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&amp;</a:t>
            </a:r>
            <a:r>
              <a:rPr sz="1200" b="1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International</a:t>
            </a:r>
            <a:r>
              <a:rPr sz="1200" b="1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r>
              <a:rPr sz="1200" b="1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1200" b="1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spc="-25" dirty="0">
                <a:solidFill>
                  <a:srgbClr val="11237D"/>
                </a:solidFill>
                <a:latin typeface="Arial"/>
                <a:cs typeface="Arial"/>
              </a:rPr>
              <a:t>#1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850" y="1050795"/>
            <a:ext cx="6520180" cy="19685"/>
          </a:xfrm>
          <a:custGeom>
            <a:avLst/>
            <a:gdLst/>
            <a:ahLst/>
            <a:cxnLst/>
            <a:rect l="l" t="t" r="r" b="b"/>
            <a:pathLst>
              <a:path w="6520180" h="19684">
                <a:moveTo>
                  <a:pt x="0" y="19202"/>
                </a:moveTo>
                <a:lnTo>
                  <a:pt x="6519900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0174" y="315939"/>
            <a:ext cx="6549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55" dirty="0">
                <a:solidFill>
                  <a:srgbClr val="11237D"/>
                </a:solidFill>
              </a:rPr>
              <a:t>Vanir</a:t>
            </a:r>
            <a:r>
              <a:rPr sz="3600" spc="-35" dirty="0">
                <a:solidFill>
                  <a:srgbClr val="11237D"/>
                </a:solidFill>
              </a:rPr>
              <a:t> </a:t>
            </a:r>
            <a:r>
              <a:rPr sz="3600" spc="-1065" dirty="0">
                <a:solidFill>
                  <a:srgbClr val="11237D"/>
                </a:solidFill>
              </a:rPr>
              <a:t>|</a:t>
            </a:r>
            <a:r>
              <a:rPr sz="3600" spc="-10" dirty="0">
                <a:solidFill>
                  <a:srgbClr val="11237D"/>
                </a:solidFill>
              </a:rPr>
              <a:t> </a:t>
            </a:r>
            <a:r>
              <a:rPr sz="3600" dirty="0">
                <a:solidFill>
                  <a:srgbClr val="11237D"/>
                </a:solidFill>
              </a:rPr>
              <a:t>STV</a:t>
            </a:r>
            <a:r>
              <a:rPr sz="3600" spc="-40" dirty="0">
                <a:solidFill>
                  <a:srgbClr val="11237D"/>
                </a:solidFill>
              </a:rPr>
              <a:t> </a:t>
            </a:r>
            <a:r>
              <a:rPr sz="3600" spc="100" dirty="0">
                <a:solidFill>
                  <a:srgbClr val="11237D"/>
                </a:solidFill>
              </a:rPr>
              <a:t>Projects</a:t>
            </a:r>
            <a:r>
              <a:rPr sz="3600" spc="-45" dirty="0">
                <a:solidFill>
                  <a:srgbClr val="11237D"/>
                </a:solidFill>
              </a:rPr>
              <a:t> </a:t>
            </a:r>
            <a:r>
              <a:rPr sz="3600" dirty="0">
                <a:solidFill>
                  <a:srgbClr val="11237D"/>
                </a:solidFill>
              </a:rPr>
              <a:t>in</a:t>
            </a:r>
            <a:r>
              <a:rPr sz="3600" spc="-20" dirty="0">
                <a:solidFill>
                  <a:srgbClr val="11237D"/>
                </a:solidFill>
              </a:rPr>
              <a:t> </a:t>
            </a:r>
            <a:r>
              <a:rPr sz="3600" spc="-10" dirty="0">
                <a:solidFill>
                  <a:srgbClr val="11237D"/>
                </a:solidFill>
              </a:rPr>
              <a:t>Design</a:t>
            </a:r>
            <a:endParaRPr sz="3600"/>
          </a:p>
        </p:txBody>
      </p:sp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48740" y="3683802"/>
            <a:ext cx="2433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Langford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Community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 Meeting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59168" y="7620"/>
            <a:ext cx="754379" cy="673455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12020" y="1451693"/>
            <a:ext cx="3794125" cy="89026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034539">
              <a:lnSpc>
                <a:spcPct val="100000"/>
              </a:lnSpc>
              <a:spcBef>
                <a:spcPts val="114"/>
              </a:spcBef>
            </a:pPr>
            <a:r>
              <a:rPr sz="195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Pre-Design</a:t>
            </a:r>
            <a:endParaRPr sz="19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>
              <a:latin typeface="Arial"/>
              <a:cs typeface="Arial"/>
            </a:endParaRPr>
          </a:p>
          <a:p>
            <a:pPr marL="347345" indent="-334645">
              <a:lnSpc>
                <a:spcPct val="100000"/>
              </a:lnSpc>
              <a:buSzPct val="103030"/>
              <a:buChar char="●"/>
              <a:tabLst>
                <a:tab pos="347345" algn="l"/>
              </a:tabLst>
            </a:pP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650" spc="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Early</a:t>
            </a:r>
            <a:r>
              <a:rPr sz="1650" spc="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College</a:t>
            </a:r>
            <a:r>
              <a:rPr sz="16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High</a:t>
            </a:r>
            <a:r>
              <a:rPr sz="1650" spc="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spc="-10" dirty="0">
                <a:solidFill>
                  <a:srgbClr val="11237D"/>
                </a:solidFill>
                <a:latin typeface="Arial"/>
                <a:cs typeface="Arial"/>
              </a:rPr>
              <a:t>School</a:t>
            </a:r>
            <a:endParaRPr sz="16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19840" y="3179909"/>
            <a:ext cx="2174875" cy="3257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50" b="1" u="sng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Schematic</a:t>
            </a:r>
            <a:r>
              <a:rPr sz="1950" b="1" u="sng" spc="-4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 </a:t>
            </a:r>
            <a:r>
              <a:rPr sz="1950" b="1" u="sng" spc="-10" dirty="0">
                <a:solidFill>
                  <a:srgbClr val="11237D"/>
                </a:solidFill>
                <a:uFill>
                  <a:solidFill>
                    <a:srgbClr val="11237D"/>
                  </a:solidFill>
                </a:uFill>
                <a:latin typeface="Arial"/>
                <a:cs typeface="Arial"/>
              </a:rPr>
              <a:t>Design</a:t>
            </a:r>
            <a:endParaRPr sz="19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2020" y="3791033"/>
            <a:ext cx="2317115" cy="2800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47345" indent="-334645">
              <a:lnSpc>
                <a:spcPct val="100000"/>
              </a:lnSpc>
              <a:spcBef>
                <a:spcPts val="114"/>
              </a:spcBef>
              <a:buSzPct val="103030"/>
              <a:buChar char="●"/>
              <a:tabLst>
                <a:tab pos="347345" algn="l"/>
              </a:tabLst>
            </a:pP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Sadler</a:t>
            </a:r>
            <a:r>
              <a:rPr sz="16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dirty="0">
                <a:solidFill>
                  <a:srgbClr val="11237D"/>
                </a:solidFill>
                <a:latin typeface="Arial"/>
                <a:cs typeface="Arial"/>
              </a:rPr>
              <a:t>Means</a:t>
            </a:r>
            <a:r>
              <a:rPr sz="16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spc="-20" dirty="0">
                <a:solidFill>
                  <a:srgbClr val="11237D"/>
                </a:solidFill>
                <a:latin typeface="Arial"/>
                <a:cs typeface="Arial"/>
              </a:rPr>
              <a:t>YWLA</a:t>
            </a:r>
            <a:endParaRPr sz="165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010144" y="472440"/>
            <a:ext cx="4182110" cy="3173095"/>
            <a:chOff x="8010144" y="472440"/>
            <a:chExt cx="4182110" cy="317309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10144" y="472440"/>
              <a:ext cx="4181855" cy="3172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28432" y="492252"/>
              <a:ext cx="4073651" cy="3054095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114" rIns="0" bIns="0" rtlCol="0">
            <a:spAutoFit/>
          </a:bodyPr>
          <a:lstStyle/>
          <a:p>
            <a:pPr marL="49530">
              <a:lnSpc>
                <a:spcPts val="2170"/>
              </a:lnSpc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33475" y="6361131"/>
            <a:ext cx="213995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17</a:t>
            </a:r>
            <a:endParaRPr sz="130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54722" y="2565765"/>
          <a:ext cx="4634864" cy="24364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8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3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pPr marL="445770" indent="-414020">
                        <a:lnSpc>
                          <a:spcPts val="1550"/>
                        </a:lnSpc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LBJ</a:t>
                      </a:r>
                      <a:r>
                        <a:rPr sz="1400" b="1" spc="-3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840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Harris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1550"/>
                        </a:lnSpc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1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#4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107314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ts val="1550"/>
                        </a:lnSpc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10/30</a:t>
                      </a:r>
                      <a:r>
                        <a:rPr sz="1400" b="1" spc="-5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11/13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402590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Cook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445770" indent="-414020">
                        <a:lnSpc>
                          <a:spcPts val="1300"/>
                        </a:lnSpc>
                        <a:spcBef>
                          <a:spcPts val="645"/>
                        </a:spcBef>
                        <a:buSzPct val="127272"/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Barrington</a:t>
                      </a:r>
                      <a:r>
                        <a:rPr sz="1100" b="1" spc="-4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81915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160">
                <a:tc gridSpan="3">
                  <a:txBody>
                    <a:bodyPr/>
                    <a:lstStyle/>
                    <a:p>
                      <a:pPr marL="445770" indent="-414655">
                        <a:lnSpc>
                          <a:spcPct val="100000"/>
                        </a:lnSpc>
                        <a:spcBef>
                          <a:spcPts val="819"/>
                        </a:spcBef>
                        <a:buSzPct val="127272"/>
                        <a:buFont typeface="Arial"/>
                        <a:buChar char="●"/>
                        <a:tabLst>
                          <a:tab pos="445770" algn="l"/>
                          <a:tab pos="3493770" algn="l"/>
                        </a:tabLst>
                      </a:pP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Pecan</a:t>
                      </a:r>
                      <a:r>
                        <a:rPr sz="1100" b="1" spc="-3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Springs</a:t>
                      </a:r>
                      <a:r>
                        <a:rPr sz="11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r>
                        <a:rPr sz="1100" b="1" spc="-3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1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#6</a:t>
                      </a:r>
                      <a:r>
                        <a:rPr sz="1400" b="1" spc="-5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3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11/7</a:t>
                      </a:r>
                      <a:r>
                        <a:rPr sz="1400" b="1" spc="-6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1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11/28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04139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861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254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Allison</a:t>
                      </a:r>
                      <a:r>
                        <a:rPr sz="1400" b="1" spc="-4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2384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1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#6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2384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11/9</a:t>
                      </a:r>
                      <a:r>
                        <a:rPr sz="1400" b="1" spc="-5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1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11/30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238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Oak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Hill</a:t>
                      </a:r>
                      <a:r>
                        <a:rPr sz="1400" b="1" spc="-1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11/14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445770" indent="-414020">
                        <a:lnSpc>
                          <a:spcPts val="16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Houston</a:t>
                      </a:r>
                      <a:r>
                        <a:rPr sz="1400" b="1" spc="-7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107314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1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#6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4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02590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11/15</a:t>
                      </a:r>
                      <a:r>
                        <a:rPr sz="1400" b="1" spc="-7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-1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11/29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0" y="0"/>
            <a:ext cx="7053580" cy="1697989"/>
          </a:xfrm>
          <a:custGeom>
            <a:avLst/>
            <a:gdLst/>
            <a:ahLst/>
            <a:cxnLst/>
            <a:rect l="l" t="t" r="r" b="b"/>
            <a:pathLst>
              <a:path w="7053580" h="1697989">
                <a:moveTo>
                  <a:pt x="7053072" y="0"/>
                </a:moveTo>
                <a:lnTo>
                  <a:pt x="0" y="0"/>
                </a:lnTo>
                <a:lnTo>
                  <a:pt x="0" y="1697736"/>
                </a:lnTo>
                <a:lnTo>
                  <a:pt x="7053072" y="1697736"/>
                </a:lnTo>
                <a:lnTo>
                  <a:pt x="7053072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83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5847" y="0"/>
            <a:ext cx="938783" cy="169773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08368" y="494993"/>
            <a:ext cx="4072890" cy="742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700" spc="-130" dirty="0"/>
              <a:t>CAT</a:t>
            </a:r>
            <a:r>
              <a:rPr sz="4700" spc="-155" dirty="0"/>
              <a:t> </a:t>
            </a:r>
            <a:r>
              <a:rPr sz="4700" spc="85" dirty="0"/>
              <a:t>Meetings</a:t>
            </a:r>
            <a:endParaRPr sz="4700"/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6225237" y="2546040"/>
          <a:ext cx="4877435" cy="28492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91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370">
                <a:tc>
                  <a:txBody>
                    <a:bodyPr/>
                    <a:lstStyle/>
                    <a:p>
                      <a:pPr marL="446405" indent="-414655">
                        <a:lnSpc>
                          <a:spcPts val="1550"/>
                        </a:lnSpc>
                        <a:buFont typeface="Arial"/>
                        <a:buChar char="●"/>
                        <a:tabLst>
                          <a:tab pos="44640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Sadler</a:t>
                      </a:r>
                      <a:r>
                        <a:rPr sz="14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Means</a:t>
                      </a:r>
                      <a:r>
                        <a:rPr sz="1400" b="1" spc="-8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YWLA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1550"/>
                        </a:lnSpc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1550"/>
                        </a:lnSpc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446405" indent="-414655">
                        <a:lnSpc>
                          <a:spcPct val="100000"/>
                        </a:lnSpc>
                        <a:spcBef>
                          <a:spcPts val="615"/>
                        </a:spcBef>
                        <a:buFont typeface="Arial"/>
                        <a:buChar char="●"/>
                        <a:tabLst>
                          <a:tab pos="44640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Northeast</a:t>
                      </a:r>
                      <a:r>
                        <a:rPr sz="1400" b="1" spc="3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7810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7810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7810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434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Oak</a:t>
                      </a:r>
                      <a:r>
                        <a:rPr sz="1400" b="1" spc="-4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Springs</a:t>
                      </a:r>
                      <a:r>
                        <a:rPr sz="14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5244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400" b="1" spc="-20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#1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5244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524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Anderson</a:t>
                      </a:r>
                      <a:r>
                        <a:rPr sz="1400" b="1" spc="-7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#4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Langford</a:t>
                      </a:r>
                      <a:r>
                        <a:rPr sz="1400" b="1" spc="-7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Dobie</a:t>
                      </a:r>
                      <a:r>
                        <a:rPr sz="1400" b="1" spc="-4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Crockett</a:t>
                      </a:r>
                      <a:r>
                        <a:rPr sz="1400" b="1" spc="-6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#3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445770" indent="-41402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Burnet</a:t>
                      </a:r>
                      <a:r>
                        <a:rPr sz="1400" b="1" spc="-5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237D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11/09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9079">
                <a:tc>
                  <a:txBody>
                    <a:bodyPr/>
                    <a:lstStyle/>
                    <a:p>
                      <a:pPr marL="445770" indent="-414020">
                        <a:lnSpc>
                          <a:spcPts val="1600"/>
                        </a:lnSpc>
                        <a:spcBef>
                          <a:spcPts val="345"/>
                        </a:spcBef>
                        <a:buFont typeface="Arial"/>
                        <a:buChar char="●"/>
                        <a:tabLst>
                          <a:tab pos="445770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Anderson</a:t>
                      </a:r>
                      <a:r>
                        <a:rPr sz="1400" b="1" spc="-7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210185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20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6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C4586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1600"/>
                        </a:lnSpc>
                        <a:spcBef>
                          <a:spcPts val="34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11/20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1132077" y="5791422"/>
            <a:ext cx="9926955" cy="656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4675" marR="5080" indent="-4372610">
              <a:lnSpc>
                <a:spcPct val="114999"/>
              </a:lnSpc>
              <a:spcBef>
                <a:spcPts val="100"/>
              </a:spcBef>
            </a:pP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(Next</a:t>
            </a:r>
            <a:r>
              <a:rPr sz="1800" b="1" spc="-35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00A3C6"/>
                </a:solidFill>
                <a:latin typeface="Arial"/>
                <a:cs typeface="Arial"/>
              </a:rPr>
              <a:t>CAT</a:t>
            </a:r>
            <a:r>
              <a:rPr sz="1800" b="1" spc="15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meeting</a:t>
            </a:r>
            <a:r>
              <a:rPr sz="1800" b="1" spc="-4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dates</a:t>
            </a:r>
            <a:r>
              <a:rPr sz="1800" b="1" spc="-25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TBD</a:t>
            </a:r>
            <a:r>
              <a:rPr sz="1800" b="1" spc="-35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for</a:t>
            </a:r>
            <a:r>
              <a:rPr sz="1800" b="1" spc="-5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all</a:t>
            </a:r>
            <a:r>
              <a:rPr sz="1800" b="1" spc="-3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campuses</a:t>
            </a:r>
            <a:r>
              <a:rPr sz="1800" b="1" spc="-3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listed</a:t>
            </a:r>
            <a:r>
              <a:rPr sz="1800" b="1" spc="-4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above, anticipating</a:t>
            </a:r>
            <a:r>
              <a:rPr sz="1800" b="1" spc="-5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A3C6"/>
                </a:solidFill>
                <a:latin typeface="Arial"/>
                <a:cs typeface="Arial"/>
              </a:rPr>
              <a:t>confirmation</a:t>
            </a:r>
            <a:r>
              <a:rPr sz="1800" b="1" spc="-40" dirty="0">
                <a:solidFill>
                  <a:srgbClr val="00A3C6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A3C6"/>
                </a:solidFill>
                <a:latin typeface="Arial"/>
                <a:cs typeface="Arial"/>
              </a:rPr>
              <a:t>from </a:t>
            </a:r>
            <a:r>
              <a:rPr sz="1800" b="1" spc="-10" dirty="0">
                <a:solidFill>
                  <a:srgbClr val="00A3C6"/>
                </a:solidFill>
                <a:latin typeface="Arial"/>
                <a:cs typeface="Arial"/>
              </a:rPr>
              <a:t>principals)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12323" y="1847733"/>
            <a:ext cx="2580005" cy="2800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11237D"/>
                </a:solidFill>
                <a:latin typeface="Arial"/>
                <a:cs typeface="Arial"/>
              </a:rPr>
              <a:t>Upcoming</a:t>
            </a:r>
            <a:r>
              <a:rPr sz="1650" b="1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b="1" spc="-10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1650" b="1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b="1" spc="-10" dirty="0">
                <a:solidFill>
                  <a:srgbClr val="11237D"/>
                </a:solidFill>
                <a:latin typeface="Arial"/>
                <a:cs typeface="Arial"/>
              </a:rPr>
              <a:t>Meetings:</a:t>
            </a:r>
            <a:endParaRPr sz="16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718809" y="2311145"/>
            <a:ext cx="0" cy="3213735"/>
          </a:xfrm>
          <a:custGeom>
            <a:avLst/>
            <a:gdLst/>
            <a:ahLst/>
            <a:cxnLst/>
            <a:rect l="l" t="t" r="r" b="b"/>
            <a:pathLst>
              <a:path h="3213735">
                <a:moveTo>
                  <a:pt x="0" y="0"/>
                </a:moveTo>
                <a:lnTo>
                  <a:pt x="0" y="3213595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30646" y="2311145"/>
            <a:ext cx="0" cy="3213735"/>
          </a:xfrm>
          <a:custGeom>
            <a:avLst/>
            <a:gdLst/>
            <a:ahLst/>
            <a:cxnLst/>
            <a:rect l="l" t="t" r="r" b="b"/>
            <a:pathLst>
              <a:path h="3213735">
                <a:moveTo>
                  <a:pt x="0" y="0"/>
                </a:moveTo>
                <a:lnTo>
                  <a:pt x="0" y="3213595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831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27432" y="1697735"/>
            <a:ext cx="7053580" cy="38100"/>
          </a:xfrm>
          <a:custGeom>
            <a:avLst/>
            <a:gdLst/>
            <a:ahLst/>
            <a:cxnLst/>
            <a:rect l="l" t="t" r="r" b="b"/>
            <a:pathLst>
              <a:path w="7053580" h="38100">
                <a:moveTo>
                  <a:pt x="0" y="38099"/>
                </a:moveTo>
                <a:lnTo>
                  <a:pt x="7053072" y="38099"/>
                </a:lnTo>
                <a:lnTo>
                  <a:pt x="7053072" y="0"/>
                </a:lnTo>
                <a:lnTo>
                  <a:pt x="0" y="0"/>
                </a:lnTo>
                <a:lnTo>
                  <a:pt x="0" y="38099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432" y="33528"/>
            <a:ext cx="7053580" cy="1548765"/>
          </a:xfrm>
          <a:custGeom>
            <a:avLst/>
            <a:gdLst/>
            <a:ahLst/>
            <a:cxnLst/>
            <a:rect l="l" t="t" r="r" b="b"/>
            <a:pathLst>
              <a:path w="7053580" h="1548765">
                <a:moveTo>
                  <a:pt x="0" y="1548384"/>
                </a:moveTo>
                <a:lnTo>
                  <a:pt x="7053072" y="1548384"/>
                </a:lnTo>
                <a:lnTo>
                  <a:pt x="7053072" y="0"/>
                </a:lnTo>
                <a:lnTo>
                  <a:pt x="0" y="0"/>
                </a:lnTo>
                <a:lnTo>
                  <a:pt x="0" y="1548384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0" y="0"/>
            <a:ext cx="12192000" cy="1697989"/>
            <a:chOff x="0" y="0"/>
            <a:chExt cx="12192000" cy="1697989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39000" y="0"/>
              <a:ext cx="754367" cy="169773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0" y="1581911"/>
              <a:ext cx="12192000" cy="116205"/>
            </a:xfrm>
            <a:custGeom>
              <a:avLst/>
              <a:gdLst/>
              <a:ahLst/>
              <a:cxnLst/>
              <a:rect l="l" t="t" r="r" b="b"/>
              <a:pathLst>
                <a:path w="12192000" h="116205">
                  <a:moveTo>
                    <a:pt x="12192000" y="0"/>
                  </a:moveTo>
                  <a:lnTo>
                    <a:pt x="0" y="0"/>
                  </a:lnTo>
                  <a:lnTo>
                    <a:pt x="0" y="115824"/>
                  </a:lnTo>
                  <a:lnTo>
                    <a:pt x="12192000" y="115824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27302" y="2158635"/>
          <a:ext cx="5298440" cy="3322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73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1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4795">
                <a:tc>
                  <a:txBody>
                    <a:bodyPr/>
                    <a:lstStyle/>
                    <a:p>
                      <a:pPr marL="351155" indent="-319405">
                        <a:lnSpc>
                          <a:spcPts val="1575"/>
                        </a:lnSpc>
                        <a:buClr>
                          <a:srgbClr val="11AC4A"/>
                        </a:buClr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Linder</a:t>
                      </a:r>
                      <a:r>
                        <a:rPr sz="1400" b="1" spc="49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ts val="1575"/>
                        </a:lnSpc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ts val="1575"/>
                        </a:lnSpc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Harris</a:t>
                      </a:r>
                      <a:r>
                        <a:rPr sz="1400" b="1" spc="1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Odom</a:t>
                      </a:r>
                      <a:r>
                        <a:rPr sz="1400" b="1" spc="8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Crockett</a:t>
                      </a:r>
                      <a:r>
                        <a:rPr sz="1400" b="1" spc="1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15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Northeast</a:t>
                      </a:r>
                      <a:r>
                        <a:rPr sz="1400" b="1" spc="15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968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#1</a:t>
                      </a:r>
                      <a:r>
                        <a:rPr sz="1400" b="1" spc="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968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10/9</a:t>
                      </a:r>
                      <a:r>
                        <a:rPr sz="11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 </a:t>
                      </a:r>
                      <a:r>
                        <a:rPr sz="11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778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International</a:t>
                      </a:r>
                      <a:r>
                        <a:rPr sz="1400" b="1" spc="17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#1</a:t>
                      </a:r>
                      <a:r>
                        <a:rPr sz="1400" b="1" spc="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07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10/9</a:t>
                      </a:r>
                      <a:r>
                        <a:rPr sz="11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 </a:t>
                      </a:r>
                      <a:r>
                        <a:rPr sz="11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0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McCallum</a:t>
                      </a:r>
                      <a:r>
                        <a:rPr sz="1400" b="1" spc="15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873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873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873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Anderson</a:t>
                      </a:r>
                      <a:r>
                        <a:rPr sz="1400" b="1" spc="16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Pecan</a:t>
                      </a:r>
                      <a:r>
                        <a:rPr sz="1400" b="1" spc="10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Springs</a:t>
                      </a:r>
                      <a:r>
                        <a:rPr sz="1400" b="1" spc="114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Houston</a:t>
                      </a:r>
                      <a:r>
                        <a:rPr sz="1400" b="1" spc="1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marL="351155" indent="-319405">
                        <a:lnSpc>
                          <a:spcPts val="1605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Sadler</a:t>
                      </a:r>
                      <a:r>
                        <a:rPr sz="1400" b="1" spc="10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Means</a:t>
                      </a:r>
                      <a:r>
                        <a:rPr sz="1400" b="1" spc="7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YWLA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264160">
                        <a:lnSpc>
                          <a:spcPts val="1605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388620">
                        <a:lnSpc>
                          <a:spcPts val="1605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94775" y="353094"/>
            <a:ext cx="4072890" cy="742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700" spc="-130" dirty="0"/>
              <a:t>CAT</a:t>
            </a:r>
            <a:r>
              <a:rPr sz="4700" spc="-155" dirty="0"/>
              <a:t> </a:t>
            </a:r>
            <a:r>
              <a:rPr sz="4700" spc="85" dirty="0"/>
              <a:t>Meetings</a:t>
            </a:r>
            <a:endParaRPr sz="4700"/>
          </a:p>
        </p:txBody>
      </p:sp>
      <p:sp>
        <p:nvSpPr>
          <p:cNvPr id="10" name="object 10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6437" y="6122670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6636034" y="2297737"/>
          <a:ext cx="4036695" cy="31489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4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4795">
                <a:tc>
                  <a:txBody>
                    <a:bodyPr/>
                    <a:lstStyle/>
                    <a:p>
                      <a:pPr marL="351155" indent="-319405">
                        <a:lnSpc>
                          <a:spcPts val="1575"/>
                        </a:lnSpc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Travis</a:t>
                      </a:r>
                      <a:r>
                        <a:rPr sz="1400" b="1" spc="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ts val="1575"/>
                        </a:lnSpc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4290" algn="r">
                        <a:lnSpc>
                          <a:spcPts val="1575"/>
                        </a:lnSpc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Allison</a:t>
                      </a:r>
                      <a:r>
                        <a:rPr sz="1400" b="1" spc="10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Langford</a:t>
                      </a:r>
                      <a:r>
                        <a:rPr sz="1400" b="1" spc="13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Wooten</a:t>
                      </a:r>
                      <a:r>
                        <a:rPr sz="1400" b="1" spc="8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3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#5</a:t>
                      </a:r>
                      <a:r>
                        <a:rPr sz="1400" b="1" spc="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400" b="1" spc="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Harris</a:t>
                      </a:r>
                      <a:r>
                        <a:rPr sz="1400" b="1" spc="1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Williams</a:t>
                      </a:r>
                      <a:r>
                        <a:rPr sz="1400" b="1" spc="114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#8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10/19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Anderson</a:t>
                      </a:r>
                      <a:r>
                        <a:rPr sz="1400" b="1" spc="16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McCallum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pPr marL="351155" indent="-319405">
                        <a:lnSpc>
                          <a:spcPct val="100000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Travis</a:t>
                      </a:r>
                      <a:r>
                        <a:rPr sz="1400" b="1" spc="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ECHS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25095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#7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10/25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795">
                <a:tc>
                  <a:txBody>
                    <a:bodyPr/>
                    <a:lstStyle/>
                    <a:p>
                      <a:pPr marL="351155" indent="-319405">
                        <a:lnSpc>
                          <a:spcPts val="1605"/>
                        </a:lnSpc>
                        <a:spcBef>
                          <a:spcPts val="385"/>
                        </a:spcBef>
                        <a:buFont typeface="Arial"/>
                        <a:buChar char="●"/>
                        <a:tabLst>
                          <a:tab pos="351155" algn="l"/>
                        </a:tabLst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Burnet</a:t>
                      </a:r>
                      <a:r>
                        <a:rPr sz="1400" b="1" spc="114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MS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L="108585">
                        <a:lnSpc>
                          <a:spcPts val="1605"/>
                        </a:lnSpc>
                        <a:spcBef>
                          <a:spcPts val="385"/>
                        </a:spcBef>
                      </a:pPr>
                      <a:r>
                        <a:rPr sz="1400" b="1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CAT</a:t>
                      </a:r>
                      <a:r>
                        <a:rPr sz="1400" b="1" spc="-4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#4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1605"/>
                        </a:lnSpc>
                        <a:spcBef>
                          <a:spcPts val="385"/>
                        </a:spcBef>
                      </a:pPr>
                      <a:r>
                        <a:rPr sz="1400" b="1" spc="-10" dirty="0">
                          <a:solidFill>
                            <a:srgbClr val="11AC4A"/>
                          </a:solidFill>
                          <a:latin typeface="Arial"/>
                          <a:cs typeface="Arial"/>
                        </a:rPr>
                        <a:t>10/26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889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192288" y="1801053"/>
            <a:ext cx="2441575" cy="2800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11237D"/>
                </a:solidFill>
                <a:latin typeface="Arial"/>
                <a:cs typeface="Arial"/>
              </a:rPr>
              <a:t>Previous</a:t>
            </a:r>
            <a:r>
              <a:rPr sz="1650" b="1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b="1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1650" b="1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650" b="1" spc="-10" dirty="0">
                <a:solidFill>
                  <a:srgbClr val="11237D"/>
                </a:solidFill>
                <a:latin typeface="Arial"/>
                <a:cs typeface="Arial"/>
              </a:rPr>
              <a:t>Meetings:</a:t>
            </a:r>
            <a:endParaRPr sz="16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909309" y="2189226"/>
            <a:ext cx="0" cy="3229610"/>
          </a:xfrm>
          <a:custGeom>
            <a:avLst/>
            <a:gdLst/>
            <a:ahLst/>
            <a:cxnLst/>
            <a:rect l="l" t="t" r="r" b="b"/>
            <a:pathLst>
              <a:path h="3229610">
                <a:moveTo>
                  <a:pt x="0" y="0"/>
                </a:moveTo>
                <a:lnTo>
                  <a:pt x="0" y="3229495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9621" y="2189226"/>
            <a:ext cx="0" cy="3229610"/>
          </a:xfrm>
          <a:custGeom>
            <a:avLst/>
            <a:gdLst/>
            <a:ahLst/>
            <a:cxnLst/>
            <a:rect l="l" t="t" r="r" b="b"/>
            <a:pathLst>
              <a:path h="3229610">
                <a:moveTo>
                  <a:pt x="0" y="0"/>
                </a:moveTo>
                <a:lnTo>
                  <a:pt x="0" y="3229495"/>
                </a:lnTo>
              </a:path>
            </a:pathLst>
          </a:custGeom>
          <a:ln w="19050">
            <a:solidFill>
              <a:srgbClr val="585858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171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7" name="object 7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142434" y="2981303"/>
            <a:ext cx="9461500" cy="7772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Next</a:t>
            </a:r>
            <a:r>
              <a:rPr sz="490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Up:</a:t>
            </a:r>
            <a:r>
              <a:rPr sz="4900" spc="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Monthly Bond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 Financials</a:t>
            </a:r>
            <a:endParaRPr sz="4900">
              <a:latin typeface="Arial"/>
              <a:cs typeface="Arial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5806" y="-11683"/>
            <a:ext cx="47936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779645" algn="l"/>
              </a:tabLst>
            </a:pPr>
            <a:r>
              <a:rPr sz="4000" u="heavy" spc="830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 </a:t>
            </a:r>
            <a:r>
              <a:rPr sz="4000" u="heavy" spc="-10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Agenda</a:t>
            </a:r>
            <a:r>
              <a:rPr sz="4000" u="heavy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	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611800" y="665143"/>
            <a:ext cx="9906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5" dirty="0">
                <a:solidFill>
                  <a:srgbClr val="11237D"/>
                </a:solidFill>
                <a:latin typeface="Arial"/>
                <a:cs typeface="Arial"/>
              </a:rPr>
              <a:t>.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1696" y="3723811"/>
            <a:ext cx="4213225" cy="13651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985"/>
              </a:lnSpc>
              <a:spcBef>
                <a:spcPts val="135"/>
              </a:spcBef>
              <a:tabLst>
                <a:tab pos="376555" algn="l"/>
              </a:tabLst>
            </a:pPr>
            <a:r>
              <a:rPr sz="700" dirty="0">
                <a:solidFill>
                  <a:srgbClr val="11237D"/>
                </a:solidFill>
                <a:latin typeface="Arial"/>
                <a:cs typeface="Arial"/>
              </a:rPr>
              <a:t>	</a:t>
            </a:r>
            <a:endParaRPr sz="900" dirty="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7344133" y="6350346"/>
            <a:ext cx="290195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dirty="0">
                <a:latin typeface="Arial"/>
                <a:cs typeface="Arial"/>
              </a:rPr>
              <a:t>Govalle</a:t>
            </a:r>
            <a:r>
              <a:rPr sz="1850" spc="-5" dirty="0">
                <a:latin typeface="Arial"/>
                <a:cs typeface="Arial"/>
              </a:rPr>
              <a:t> </a:t>
            </a:r>
            <a:r>
              <a:rPr sz="1850" dirty="0">
                <a:latin typeface="Arial"/>
                <a:cs typeface="Arial"/>
              </a:rPr>
              <a:t>ES</a:t>
            </a:r>
            <a:r>
              <a:rPr sz="1850" spc="45" dirty="0">
                <a:latin typeface="Arial"/>
                <a:cs typeface="Arial"/>
              </a:rPr>
              <a:t> </a:t>
            </a:r>
            <a:r>
              <a:rPr sz="1850" dirty="0">
                <a:latin typeface="Arial"/>
                <a:cs typeface="Arial"/>
              </a:rPr>
              <a:t>Grand</a:t>
            </a:r>
            <a:r>
              <a:rPr sz="1850" spc="25" dirty="0">
                <a:latin typeface="Arial"/>
                <a:cs typeface="Arial"/>
              </a:rPr>
              <a:t> </a:t>
            </a:r>
            <a:r>
              <a:rPr sz="1850" spc="-10" dirty="0">
                <a:latin typeface="Arial"/>
                <a:cs typeface="Arial"/>
              </a:rPr>
              <a:t>Opening</a:t>
            </a:r>
            <a:endParaRPr sz="1850"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34428" y="281940"/>
            <a:ext cx="4957571" cy="5614415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11295888" y="6089903"/>
            <a:ext cx="699770" cy="619125"/>
          </a:xfrm>
          <a:prstGeom prst="rect">
            <a:avLst/>
          </a:prstGeom>
          <a:solidFill>
            <a:srgbClr val="11237D"/>
          </a:solidFill>
        </p:spPr>
        <p:txBody>
          <a:bodyPr vert="horz" wrap="square" lIns="0" tIns="1981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60"/>
              </a:spcBef>
            </a:pPr>
            <a:r>
              <a:rPr sz="1850" b="1" spc="1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850">
              <a:latin typeface="Arial"/>
              <a:cs typeface="Arial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ADF54A-314C-7F6C-914B-9D11AEA224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27116"/>
              </p:ext>
            </p:extLst>
          </p:nvPr>
        </p:nvGraphicFramePr>
        <p:xfrm>
          <a:off x="342051" y="729233"/>
          <a:ext cx="3978489" cy="5167118"/>
        </p:xfrm>
        <a:graphic>
          <a:graphicData uri="http://schemas.openxmlformats.org/drawingml/2006/table">
            <a:tbl>
              <a:tblPr/>
              <a:tblGrid>
                <a:gridCol w="333400">
                  <a:extLst>
                    <a:ext uri="{9D8B030D-6E8A-4147-A177-3AD203B41FA5}">
                      <a16:colId xmlns:a16="http://schemas.microsoft.com/office/drawing/2014/main" val="2996239362"/>
                    </a:ext>
                  </a:extLst>
                </a:gridCol>
                <a:gridCol w="3645089">
                  <a:extLst>
                    <a:ext uri="{9D8B030D-6E8A-4147-A177-3AD203B41FA5}">
                      <a16:colId xmlns:a16="http://schemas.microsoft.com/office/drawing/2014/main" val="1548637108"/>
                    </a:ext>
                  </a:extLst>
                </a:gridCol>
              </a:tblGrid>
              <a:tr h="367988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Call to Order*</a:t>
                      </a:r>
                      <a:endParaRPr lang="en-US" sz="110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501624"/>
                  </a:ext>
                </a:extLst>
              </a:tr>
              <a:tr h="275358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Public Comment</a:t>
                      </a:r>
                      <a:endParaRPr lang="en-US" sz="110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440116"/>
                  </a:ext>
                </a:extLst>
              </a:tr>
              <a:tr h="275358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Approval of Minutes: 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October 10, 2023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(Prior Meeting)</a:t>
                      </a:r>
                      <a:endParaRPr lang="en-US" sz="110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082613"/>
                  </a:ext>
                </a:extLst>
              </a:tr>
              <a:tr h="742689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4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dirty="0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Committee Operations</a:t>
                      </a:r>
                      <a:endParaRPr lang="en-US" sz="1100" dirty="0">
                        <a:effectLst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sng" strike="noStrike" dirty="0">
                          <a:solidFill>
                            <a:srgbClr val="1155CC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The CBOC Charge</a:t>
                      </a: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sng" strike="noStrike" dirty="0">
                          <a:solidFill>
                            <a:srgbClr val="1155CC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BDF Local</a:t>
                      </a: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&amp; </a:t>
                      </a:r>
                      <a:r>
                        <a:rPr lang="en-US" sz="600" b="0" i="0" u="sng" strike="noStrike" dirty="0">
                          <a:solidFill>
                            <a:srgbClr val="1155CC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CBOC Bylaws</a:t>
                      </a: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600" b="0" i="1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Verification needed</a:t>
                      </a: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Meeting Logistics </a:t>
                      </a: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021837"/>
                  </a:ext>
                </a:extLst>
              </a:tr>
              <a:tr h="1376045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5"/>
                      </a:pPr>
                      <a:b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dirty="0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Reports and Presentations </a:t>
                      </a:r>
                      <a:endParaRPr lang="en-US" sz="1100" dirty="0">
                        <a:effectLst/>
                      </a:endParaRP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2017 and 2013 Bond Programs</a:t>
                      </a: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       Issues and Risks, Substantial Changes</a:t>
                      </a:r>
                    </a:p>
                    <a:p>
                      <a:pPr marL="0" indent="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Bond Program Schedule Changes</a:t>
                      </a:r>
                    </a:p>
                    <a:p>
                      <a:pPr marL="0" indent="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Monthly Bond Financial Reports</a:t>
                      </a: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2013 and 2017 Bond Financial Reports</a:t>
                      </a: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HUB Program</a:t>
                      </a: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600" b="0" i="0" u="none" strike="noStrike" dirty="0">
                        <a:solidFill>
                          <a:srgbClr val="20202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171450" indent="-171450"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Bond Communication Report</a:t>
                      </a: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600" b="0" i="0" u="none" strike="noStrike" dirty="0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               Safety Report</a:t>
                      </a:r>
                      <a:endParaRPr lang="en-US" sz="700" b="0" i="0" u="none" strike="noStrike" dirty="0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401002"/>
                  </a:ext>
                </a:extLst>
              </a:tr>
              <a:tr h="275358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6"/>
                      </a:pPr>
                      <a:b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Action Items Requested by the Committee</a:t>
                      </a:r>
                      <a:endParaRPr lang="en-US" sz="110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137749"/>
                  </a:ext>
                </a:extLst>
              </a:tr>
              <a:tr h="1578964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7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230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>
                          <a:solidFill>
                            <a:srgbClr val="980000"/>
                          </a:solidFill>
                          <a:effectLst/>
                          <a:latin typeface="Calibri" panose="020F0502020204030204" pitchFamily="34" charset="0"/>
                        </a:rPr>
                        <a:t>Key Dates and Future Items for Discussion</a:t>
                      </a:r>
                      <a:endParaRPr lang="en-US" sz="1100">
                        <a:effectLst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700" b="0" i="0" u="none" strike="noStrike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Athletics Report(Turf)</a:t>
                      </a:r>
                      <a:endParaRPr lang="en-US" sz="600" b="0" i="0" u="none" strike="noStrike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700" b="0" i="0" u="none" strike="noStrike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Post Occupancy Evaluation (POE) Presentation and Sub-committee </a:t>
                      </a:r>
                      <a:endParaRPr lang="en-US" sz="600" b="0" i="0" u="none" strike="noStrike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700" b="0" i="0" u="none" strike="noStrike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2017- what we did</a:t>
                      </a:r>
                      <a:endParaRPr lang="en-US" sz="600" b="0" i="0" u="none" strike="noStrike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  <a:p>
                      <a:pPr rtl="0" fontAlgn="base">
                        <a:spcBef>
                          <a:spcPts val="0"/>
                        </a:spcBef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700" b="0" i="0" u="none" strike="noStrike">
                          <a:solidFill>
                            <a:srgbClr val="202020"/>
                          </a:solidFill>
                          <a:effectLst/>
                          <a:latin typeface="Calibri" panose="020F0502020204030204" pitchFamily="34" charset="0"/>
                        </a:rPr>
                        <a:t> 2022 - Feedback/Lessons Learned</a:t>
                      </a:r>
                      <a:endParaRPr lang="en-US" sz="600" b="0" i="0" u="none" strike="noStrike">
                        <a:solidFill>
                          <a:srgbClr val="202020"/>
                        </a:solidFill>
                        <a:effectLst/>
                        <a:latin typeface="Noto Sans Symbols"/>
                      </a:endParaRPr>
                    </a:p>
                    <a:p>
                      <a:pPr fontAlgn="t"/>
                      <a:br>
                        <a:rPr lang="en-US" sz="1100">
                          <a:effectLst/>
                        </a:rPr>
                      </a:br>
                      <a:endParaRPr lang="en-US" sz="110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555200"/>
                  </a:ext>
                </a:extLst>
              </a:tr>
              <a:tr h="275358">
                <a:tc>
                  <a:txBody>
                    <a:bodyPr/>
                    <a:lstStyle/>
                    <a:p>
                      <a:pPr rtl="0" fontAlgn="base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 startAt="8"/>
                      </a:pPr>
                      <a:b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135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Adjourn</a:t>
                      </a:r>
                      <a:endParaRPr lang="en-US" sz="1100" dirty="0">
                        <a:effectLst/>
                      </a:endParaRPr>
                    </a:p>
                  </a:txBody>
                  <a:tcPr marL="1890" marR="13608" marT="17388" marB="27216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543997"/>
                  </a:ext>
                </a:extLst>
              </a:tr>
            </a:tbl>
          </a:graphicData>
        </a:graphic>
      </p:graphicFrame>
      <p:sp>
        <p:nvSpPr>
          <p:cNvPr id="21" name="Rectangle 1">
            <a:extLst>
              <a:ext uri="{FF2B5EF4-FFF2-40B4-BE49-F238E27FC236}">
                <a16:creationId xmlns:a16="http://schemas.microsoft.com/office/drawing/2014/main" id="{82C68DA4-0014-9167-D294-55E672CF5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16017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5265" y="2481002"/>
            <a:ext cx="4191000" cy="1346200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sz="4100" dirty="0">
                <a:solidFill>
                  <a:srgbClr val="00A3C6"/>
                </a:solidFill>
              </a:rPr>
              <a:t>Bond</a:t>
            </a:r>
            <a:r>
              <a:rPr sz="4100" spc="35" dirty="0">
                <a:solidFill>
                  <a:srgbClr val="00A3C6"/>
                </a:solidFill>
              </a:rPr>
              <a:t> </a:t>
            </a:r>
            <a:r>
              <a:rPr sz="4100" spc="114" dirty="0">
                <a:solidFill>
                  <a:srgbClr val="00A3C6"/>
                </a:solidFill>
              </a:rPr>
              <a:t>Financials:</a:t>
            </a:r>
            <a:endParaRPr sz="4100"/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3200" spc="60" dirty="0">
                <a:solidFill>
                  <a:srgbClr val="00A3C6"/>
                </a:solidFill>
              </a:rPr>
              <a:t>2013,</a:t>
            </a:r>
            <a:r>
              <a:rPr sz="3200" spc="-20" dirty="0">
                <a:solidFill>
                  <a:srgbClr val="00A3C6"/>
                </a:solidFill>
              </a:rPr>
              <a:t> </a:t>
            </a:r>
            <a:r>
              <a:rPr sz="3200" spc="80" dirty="0">
                <a:solidFill>
                  <a:srgbClr val="00A3C6"/>
                </a:solidFill>
              </a:rPr>
              <a:t>2017</a:t>
            </a:r>
            <a:r>
              <a:rPr sz="3200" spc="-20" dirty="0">
                <a:solidFill>
                  <a:srgbClr val="00A3C6"/>
                </a:solidFill>
              </a:rPr>
              <a:t> </a:t>
            </a:r>
            <a:r>
              <a:rPr sz="3200" spc="-670" dirty="0">
                <a:solidFill>
                  <a:srgbClr val="00A3C6"/>
                </a:solidFill>
              </a:rPr>
              <a:t>&amp;</a:t>
            </a:r>
            <a:r>
              <a:rPr sz="3200" spc="-10" dirty="0">
                <a:solidFill>
                  <a:srgbClr val="00A3C6"/>
                </a:solidFill>
              </a:rPr>
              <a:t> </a:t>
            </a:r>
            <a:r>
              <a:rPr sz="3200" spc="165" dirty="0">
                <a:solidFill>
                  <a:srgbClr val="00A3C6"/>
                </a:solidFill>
              </a:rPr>
              <a:t>2022</a:t>
            </a:r>
            <a:endParaRPr sz="3200"/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20</a:t>
            </a:fld>
            <a:endParaRPr sz="245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6081" y="1258061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114" dirty="0">
                <a:solidFill>
                  <a:srgbClr val="11237D"/>
                </a:solidFill>
              </a:rPr>
              <a:t>Financial</a:t>
            </a:r>
            <a:r>
              <a:rPr sz="4000" spc="-5" dirty="0">
                <a:solidFill>
                  <a:srgbClr val="11237D"/>
                </a:solidFill>
              </a:rPr>
              <a:t> </a:t>
            </a:r>
            <a:r>
              <a:rPr sz="4000" spc="55" dirty="0">
                <a:solidFill>
                  <a:srgbClr val="11237D"/>
                </a:solidFill>
              </a:rPr>
              <a:t>Reports</a:t>
            </a:r>
            <a:endParaRPr sz="400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1084" y="1869948"/>
            <a:ext cx="5760719" cy="280568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0664" y="1895827"/>
            <a:ext cx="5402580" cy="2522220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670"/>
              </a:spcBef>
              <a:tabLst>
                <a:tab pos="329565" algn="l"/>
              </a:tabLst>
            </a:pPr>
            <a:r>
              <a:rPr sz="1100" spc="-2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1.</a:t>
            </a:r>
            <a:r>
              <a:rPr sz="110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2013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Bond</a:t>
            </a:r>
            <a:r>
              <a:rPr sz="2250" spc="-3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Program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2250" spc="-1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Financials</a:t>
            </a:r>
            <a:endParaRPr sz="225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575"/>
              </a:spcBef>
              <a:tabLst>
                <a:tab pos="329565" algn="l"/>
              </a:tabLst>
            </a:pPr>
            <a:r>
              <a:rPr sz="1100" spc="-25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2.</a:t>
            </a:r>
            <a:r>
              <a:rPr sz="110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2017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Bond</a:t>
            </a:r>
            <a:r>
              <a:rPr sz="2250" spc="-3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Program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2250" spc="-1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Financials</a:t>
            </a:r>
            <a:endParaRPr sz="225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580"/>
              </a:spcBef>
              <a:tabLst>
                <a:tab pos="329565" algn="l"/>
              </a:tabLst>
            </a:pPr>
            <a:r>
              <a:rPr sz="1100" spc="-25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3.</a:t>
            </a:r>
            <a:r>
              <a:rPr sz="110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2017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Bond</a:t>
            </a:r>
            <a:r>
              <a:rPr sz="2250" spc="-35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Program</a:t>
            </a:r>
            <a:r>
              <a:rPr sz="2250" spc="-5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Amendment</a:t>
            </a:r>
            <a:r>
              <a:rPr sz="2250" spc="-35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 </a:t>
            </a:r>
            <a:r>
              <a:rPr sz="2250" spc="-25" dirty="0">
                <a:solidFill>
                  <a:srgbClr val="365F92"/>
                </a:solidFill>
                <a:latin typeface="Calibri"/>
                <a:cs typeface="Calibri"/>
                <a:hlinkClick r:id="rId5"/>
              </a:rPr>
              <a:t>Log</a:t>
            </a:r>
            <a:endParaRPr sz="225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575"/>
              </a:spcBef>
              <a:tabLst>
                <a:tab pos="329565" algn="l"/>
              </a:tabLst>
            </a:pPr>
            <a:r>
              <a:rPr sz="1100" spc="-25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4.</a:t>
            </a:r>
            <a:r>
              <a:rPr sz="110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2017</a:t>
            </a:r>
            <a:r>
              <a:rPr sz="2250" spc="-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Bond</a:t>
            </a:r>
            <a:r>
              <a:rPr sz="2250" spc="-3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Program</a:t>
            </a:r>
            <a:r>
              <a:rPr sz="2250" spc="-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Previous</a:t>
            </a:r>
            <a:r>
              <a:rPr sz="2250" spc="-25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Bond</a:t>
            </a:r>
            <a:r>
              <a:rPr sz="2250" spc="-4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 </a:t>
            </a:r>
            <a:r>
              <a:rPr sz="2250" spc="-10" dirty="0">
                <a:solidFill>
                  <a:srgbClr val="365F92"/>
                </a:solidFill>
                <a:latin typeface="Calibri"/>
                <a:cs typeface="Calibri"/>
                <a:hlinkClick r:id="rId6"/>
              </a:rPr>
              <a:t>Support</a:t>
            </a:r>
            <a:endParaRPr sz="225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575"/>
              </a:spcBef>
              <a:tabLst>
                <a:tab pos="329565" algn="l"/>
              </a:tabLst>
            </a:pPr>
            <a:r>
              <a:rPr sz="1100" spc="-25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5.</a:t>
            </a:r>
            <a:r>
              <a:rPr sz="110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2017</a:t>
            </a:r>
            <a:r>
              <a:rPr sz="2250" spc="-5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Bond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Program</a:t>
            </a:r>
            <a:r>
              <a:rPr sz="2250" spc="-6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Contingency</a:t>
            </a:r>
            <a:r>
              <a:rPr sz="2250" spc="-30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 </a:t>
            </a:r>
            <a:r>
              <a:rPr sz="2250" spc="-25" dirty="0">
                <a:solidFill>
                  <a:srgbClr val="365F92"/>
                </a:solidFill>
                <a:latin typeface="Calibri"/>
                <a:cs typeface="Calibri"/>
                <a:hlinkClick r:id="rId7"/>
              </a:rPr>
              <a:t>Log</a:t>
            </a:r>
            <a:endParaRPr sz="2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  <a:tabLst>
                <a:tab pos="329565" algn="l"/>
              </a:tabLst>
            </a:pPr>
            <a:r>
              <a:rPr sz="1200" spc="-25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6.</a:t>
            </a:r>
            <a:r>
              <a:rPr sz="120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	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2022</a:t>
            </a:r>
            <a:r>
              <a:rPr sz="2250" spc="-35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Bond</a:t>
            </a:r>
            <a:r>
              <a:rPr sz="2250" spc="-3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 </a:t>
            </a:r>
            <a:r>
              <a:rPr sz="225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Program</a:t>
            </a:r>
            <a:r>
              <a:rPr sz="2250" spc="-45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 </a:t>
            </a:r>
            <a:r>
              <a:rPr sz="2250" spc="-10" dirty="0">
                <a:solidFill>
                  <a:srgbClr val="365F92"/>
                </a:solidFill>
                <a:latin typeface="Calibri"/>
                <a:cs typeface="Calibri"/>
                <a:hlinkClick r:id="rId8"/>
              </a:rPr>
              <a:t>Financials</a:t>
            </a:r>
            <a:endParaRPr sz="225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146035" y="373380"/>
            <a:ext cx="4849367" cy="506881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21</a:t>
            </a:fld>
            <a:endParaRPr sz="245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95" dirty="0"/>
              <a:t>2013</a:t>
            </a:r>
            <a:r>
              <a:rPr sz="4000" spc="-10" dirty="0"/>
              <a:t> </a:t>
            </a:r>
            <a:r>
              <a:rPr sz="4000" dirty="0"/>
              <a:t>Bond</a:t>
            </a:r>
            <a:r>
              <a:rPr sz="4000" spc="-35" dirty="0"/>
              <a:t> </a:t>
            </a:r>
            <a:r>
              <a:rPr sz="4000" spc="114" dirty="0"/>
              <a:t>Financials</a:t>
            </a:r>
            <a:endParaRPr sz="4000"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sp>
          <p:nvSpPr>
            <p:cNvPr id="8" name="object 8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3380" y="0"/>
              <a:ext cx="4198620" cy="1680971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403859" y="3124200"/>
            <a:ext cx="535305" cy="535305"/>
          </a:xfrm>
          <a:custGeom>
            <a:avLst/>
            <a:gdLst/>
            <a:ahLst/>
            <a:cxnLst/>
            <a:rect l="l" t="t" r="r" b="b"/>
            <a:pathLst>
              <a:path w="535305" h="535304">
                <a:moveTo>
                  <a:pt x="267462" y="0"/>
                </a:moveTo>
                <a:lnTo>
                  <a:pt x="219385" y="4309"/>
                </a:lnTo>
                <a:lnTo>
                  <a:pt x="174136" y="16733"/>
                </a:lnTo>
                <a:lnTo>
                  <a:pt x="132469" y="36516"/>
                </a:lnTo>
                <a:lnTo>
                  <a:pt x="95140" y="62904"/>
                </a:lnTo>
                <a:lnTo>
                  <a:pt x="62904" y="95140"/>
                </a:lnTo>
                <a:lnTo>
                  <a:pt x="36516" y="132469"/>
                </a:lnTo>
                <a:lnTo>
                  <a:pt x="16733" y="174136"/>
                </a:lnTo>
                <a:lnTo>
                  <a:pt x="4309" y="219385"/>
                </a:lnTo>
                <a:lnTo>
                  <a:pt x="0" y="267462"/>
                </a:lnTo>
                <a:lnTo>
                  <a:pt x="4309" y="315538"/>
                </a:lnTo>
                <a:lnTo>
                  <a:pt x="16733" y="360787"/>
                </a:lnTo>
                <a:lnTo>
                  <a:pt x="36516" y="402454"/>
                </a:lnTo>
                <a:lnTo>
                  <a:pt x="62904" y="439783"/>
                </a:lnTo>
                <a:lnTo>
                  <a:pt x="95140" y="472019"/>
                </a:lnTo>
                <a:lnTo>
                  <a:pt x="132469" y="498407"/>
                </a:lnTo>
                <a:lnTo>
                  <a:pt x="174136" y="518190"/>
                </a:lnTo>
                <a:lnTo>
                  <a:pt x="219385" y="530614"/>
                </a:lnTo>
                <a:lnTo>
                  <a:pt x="267462" y="534924"/>
                </a:lnTo>
                <a:lnTo>
                  <a:pt x="315538" y="530614"/>
                </a:lnTo>
                <a:lnTo>
                  <a:pt x="360787" y="518190"/>
                </a:lnTo>
                <a:lnTo>
                  <a:pt x="402454" y="498407"/>
                </a:lnTo>
                <a:lnTo>
                  <a:pt x="439783" y="472019"/>
                </a:lnTo>
                <a:lnTo>
                  <a:pt x="472019" y="439783"/>
                </a:lnTo>
                <a:lnTo>
                  <a:pt x="498407" y="402454"/>
                </a:lnTo>
                <a:lnTo>
                  <a:pt x="518190" y="360787"/>
                </a:lnTo>
                <a:lnTo>
                  <a:pt x="530614" y="315538"/>
                </a:lnTo>
                <a:lnTo>
                  <a:pt x="534924" y="267462"/>
                </a:lnTo>
                <a:lnTo>
                  <a:pt x="530614" y="219385"/>
                </a:lnTo>
                <a:lnTo>
                  <a:pt x="518190" y="174136"/>
                </a:lnTo>
                <a:lnTo>
                  <a:pt x="498407" y="132469"/>
                </a:lnTo>
                <a:lnTo>
                  <a:pt x="472019" y="95140"/>
                </a:lnTo>
                <a:lnTo>
                  <a:pt x="439783" y="62904"/>
                </a:lnTo>
                <a:lnTo>
                  <a:pt x="402454" y="36516"/>
                </a:lnTo>
                <a:lnTo>
                  <a:pt x="360787" y="16733"/>
                </a:lnTo>
                <a:lnTo>
                  <a:pt x="315538" y="4309"/>
                </a:lnTo>
                <a:lnTo>
                  <a:pt x="267462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21283" y="3292915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8779" y="3303542"/>
            <a:ext cx="3429635" cy="11455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16599"/>
              </a:lnSpc>
              <a:spcBef>
                <a:spcPts val="90"/>
              </a:spcBef>
            </a:pPr>
            <a:r>
              <a:rPr sz="2100" spc="150" dirty="0">
                <a:latin typeface="Gill Sans MT"/>
                <a:cs typeface="Gill Sans MT"/>
              </a:rPr>
              <a:t>Seven</a:t>
            </a:r>
            <a:r>
              <a:rPr sz="2100" spc="-75" dirty="0">
                <a:latin typeface="Gill Sans MT"/>
                <a:cs typeface="Gill Sans MT"/>
              </a:rPr>
              <a:t> </a:t>
            </a:r>
            <a:r>
              <a:rPr sz="2100" spc="65" dirty="0">
                <a:latin typeface="Gill Sans MT"/>
                <a:cs typeface="Gill Sans MT"/>
              </a:rPr>
              <a:t>Construction</a:t>
            </a:r>
            <a:r>
              <a:rPr sz="2100" spc="-95" dirty="0">
                <a:latin typeface="Gill Sans MT"/>
                <a:cs typeface="Gill Sans MT"/>
              </a:rPr>
              <a:t> </a:t>
            </a:r>
            <a:r>
              <a:rPr sz="2100" spc="90" dirty="0">
                <a:latin typeface="Gill Sans MT"/>
                <a:cs typeface="Gill Sans MT"/>
              </a:rPr>
              <a:t>Projects </a:t>
            </a:r>
            <a:r>
              <a:rPr sz="2100" spc="-25" dirty="0">
                <a:latin typeface="Gill Sans MT"/>
                <a:cs typeface="Gill Sans MT"/>
              </a:rPr>
              <a:t>With</a:t>
            </a:r>
            <a:r>
              <a:rPr sz="2100" spc="-80" dirty="0">
                <a:latin typeface="Gill Sans MT"/>
                <a:cs typeface="Gill Sans MT"/>
              </a:rPr>
              <a:t> </a:t>
            </a:r>
            <a:r>
              <a:rPr sz="2100" spc="85" dirty="0">
                <a:latin typeface="Gill Sans MT"/>
                <a:cs typeface="Gill Sans MT"/>
              </a:rPr>
              <a:t>Projected</a:t>
            </a:r>
            <a:r>
              <a:rPr sz="2100" spc="-85" dirty="0">
                <a:latin typeface="Gill Sans MT"/>
                <a:cs typeface="Gill Sans MT"/>
              </a:rPr>
              <a:t> </a:t>
            </a:r>
            <a:r>
              <a:rPr sz="2100" spc="130" dirty="0">
                <a:latin typeface="Gill Sans MT"/>
                <a:cs typeface="Gill Sans MT"/>
              </a:rPr>
              <a:t>Remaining </a:t>
            </a:r>
            <a:r>
              <a:rPr sz="2100" spc="-80" dirty="0">
                <a:latin typeface="Gill Sans MT"/>
                <a:cs typeface="Gill Sans MT"/>
              </a:rPr>
              <a:t>Work</a:t>
            </a:r>
            <a:r>
              <a:rPr sz="2100" spc="-75" dirty="0">
                <a:latin typeface="Gill Sans MT"/>
                <a:cs typeface="Gill Sans MT"/>
              </a:rPr>
              <a:t> </a:t>
            </a:r>
            <a:r>
              <a:rPr sz="2100" spc="135" dirty="0">
                <a:latin typeface="Gill Sans MT"/>
                <a:cs typeface="Gill Sans MT"/>
              </a:rPr>
              <a:t>of</a:t>
            </a:r>
            <a:r>
              <a:rPr sz="2100" spc="-65" dirty="0">
                <a:latin typeface="Gill Sans MT"/>
                <a:cs typeface="Gill Sans MT"/>
              </a:rPr>
              <a:t> </a:t>
            </a:r>
            <a:r>
              <a:rPr sz="2100" b="1" spc="-10" dirty="0">
                <a:latin typeface="Gill Sans MT"/>
                <a:cs typeface="Gill Sans MT"/>
              </a:rPr>
              <a:t>$1.6m</a:t>
            </a:r>
            <a:endParaRPr sz="2100">
              <a:latin typeface="Gill Sans MT"/>
              <a:cs typeface="Gill Sans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970776" y="3124200"/>
            <a:ext cx="535305" cy="535305"/>
          </a:xfrm>
          <a:custGeom>
            <a:avLst/>
            <a:gdLst/>
            <a:ahLst/>
            <a:cxnLst/>
            <a:rect l="l" t="t" r="r" b="b"/>
            <a:pathLst>
              <a:path w="535304" h="535304">
                <a:moveTo>
                  <a:pt x="267462" y="0"/>
                </a:moveTo>
                <a:lnTo>
                  <a:pt x="219385" y="4309"/>
                </a:lnTo>
                <a:lnTo>
                  <a:pt x="174136" y="16733"/>
                </a:lnTo>
                <a:lnTo>
                  <a:pt x="132469" y="36516"/>
                </a:lnTo>
                <a:lnTo>
                  <a:pt x="95140" y="62904"/>
                </a:lnTo>
                <a:lnTo>
                  <a:pt x="62904" y="95140"/>
                </a:lnTo>
                <a:lnTo>
                  <a:pt x="36516" y="132469"/>
                </a:lnTo>
                <a:lnTo>
                  <a:pt x="16733" y="174136"/>
                </a:lnTo>
                <a:lnTo>
                  <a:pt x="4309" y="219385"/>
                </a:lnTo>
                <a:lnTo>
                  <a:pt x="0" y="267462"/>
                </a:lnTo>
                <a:lnTo>
                  <a:pt x="4309" y="315538"/>
                </a:lnTo>
                <a:lnTo>
                  <a:pt x="16733" y="360787"/>
                </a:lnTo>
                <a:lnTo>
                  <a:pt x="36516" y="402454"/>
                </a:lnTo>
                <a:lnTo>
                  <a:pt x="62904" y="439783"/>
                </a:lnTo>
                <a:lnTo>
                  <a:pt x="95140" y="472019"/>
                </a:lnTo>
                <a:lnTo>
                  <a:pt x="132469" y="498407"/>
                </a:lnTo>
                <a:lnTo>
                  <a:pt x="174136" y="518190"/>
                </a:lnTo>
                <a:lnTo>
                  <a:pt x="219385" y="530614"/>
                </a:lnTo>
                <a:lnTo>
                  <a:pt x="267462" y="534924"/>
                </a:lnTo>
                <a:lnTo>
                  <a:pt x="315538" y="530614"/>
                </a:lnTo>
                <a:lnTo>
                  <a:pt x="360787" y="518190"/>
                </a:lnTo>
                <a:lnTo>
                  <a:pt x="402454" y="498407"/>
                </a:lnTo>
                <a:lnTo>
                  <a:pt x="439783" y="472019"/>
                </a:lnTo>
                <a:lnTo>
                  <a:pt x="472019" y="439783"/>
                </a:lnTo>
                <a:lnTo>
                  <a:pt x="498407" y="402454"/>
                </a:lnTo>
                <a:lnTo>
                  <a:pt x="518190" y="360787"/>
                </a:lnTo>
                <a:lnTo>
                  <a:pt x="530614" y="315538"/>
                </a:lnTo>
                <a:lnTo>
                  <a:pt x="534924" y="267462"/>
                </a:lnTo>
                <a:lnTo>
                  <a:pt x="530614" y="219385"/>
                </a:lnTo>
                <a:lnTo>
                  <a:pt x="518190" y="174136"/>
                </a:lnTo>
                <a:lnTo>
                  <a:pt x="498407" y="132469"/>
                </a:lnTo>
                <a:lnTo>
                  <a:pt x="472019" y="95140"/>
                </a:lnTo>
                <a:lnTo>
                  <a:pt x="439783" y="62904"/>
                </a:lnTo>
                <a:lnTo>
                  <a:pt x="402454" y="36516"/>
                </a:lnTo>
                <a:lnTo>
                  <a:pt x="360787" y="16733"/>
                </a:lnTo>
                <a:lnTo>
                  <a:pt x="315538" y="4309"/>
                </a:lnTo>
                <a:lnTo>
                  <a:pt x="267462" y="0"/>
                </a:lnTo>
                <a:close/>
              </a:path>
            </a:pathLst>
          </a:custGeom>
          <a:solidFill>
            <a:srgbClr val="05A0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187948" y="3292915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05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22</a:t>
            </a:fld>
            <a:endParaRPr sz="2450"/>
          </a:p>
        </p:txBody>
      </p:sp>
      <p:sp>
        <p:nvSpPr>
          <p:cNvPr id="15" name="object 15"/>
          <p:cNvSpPr txBox="1"/>
          <p:nvPr/>
        </p:nvSpPr>
        <p:spPr>
          <a:xfrm>
            <a:off x="8026861" y="3322463"/>
            <a:ext cx="3664585" cy="11474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635" algn="ctr">
              <a:lnSpc>
                <a:spcPct val="116900"/>
              </a:lnSpc>
              <a:spcBef>
                <a:spcPts val="85"/>
              </a:spcBef>
            </a:pPr>
            <a:r>
              <a:rPr sz="2100" dirty="0">
                <a:latin typeface="Gill Sans MT"/>
                <a:cs typeface="Gill Sans MT"/>
              </a:rPr>
              <a:t>Two</a:t>
            </a:r>
            <a:r>
              <a:rPr sz="2100" spc="90" dirty="0">
                <a:latin typeface="Gill Sans MT"/>
                <a:cs typeface="Gill Sans MT"/>
              </a:rPr>
              <a:t> </a:t>
            </a:r>
            <a:r>
              <a:rPr sz="2100" spc="-20" dirty="0">
                <a:latin typeface="Gill Sans MT"/>
                <a:cs typeface="Gill Sans MT"/>
              </a:rPr>
              <a:t>Non-</a:t>
            </a:r>
            <a:r>
              <a:rPr sz="2100" spc="55" dirty="0">
                <a:latin typeface="Gill Sans MT"/>
                <a:cs typeface="Gill Sans MT"/>
              </a:rPr>
              <a:t>Construction </a:t>
            </a:r>
            <a:r>
              <a:rPr sz="2100" spc="100" dirty="0">
                <a:latin typeface="Gill Sans MT"/>
                <a:cs typeface="Gill Sans MT"/>
              </a:rPr>
              <a:t>Projects</a:t>
            </a:r>
            <a:r>
              <a:rPr sz="2100" spc="-65" dirty="0">
                <a:latin typeface="Gill Sans MT"/>
                <a:cs typeface="Gill Sans MT"/>
              </a:rPr>
              <a:t> </a:t>
            </a:r>
            <a:r>
              <a:rPr sz="2100" spc="-20" dirty="0">
                <a:latin typeface="Gill Sans MT"/>
                <a:cs typeface="Gill Sans MT"/>
              </a:rPr>
              <a:t>With</a:t>
            </a:r>
            <a:r>
              <a:rPr sz="2100" spc="-65" dirty="0">
                <a:latin typeface="Gill Sans MT"/>
                <a:cs typeface="Gill Sans MT"/>
              </a:rPr>
              <a:t> </a:t>
            </a:r>
            <a:r>
              <a:rPr sz="2100" spc="140" dirty="0">
                <a:latin typeface="Gill Sans MT"/>
                <a:cs typeface="Gill Sans MT"/>
              </a:rPr>
              <a:t>Remaining</a:t>
            </a:r>
            <a:r>
              <a:rPr sz="2100" spc="-75" dirty="0">
                <a:latin typeface="Gill Sans MT"/>
                <a:cs typeface="Gill Sans MT"/>
              </a:rPr>
              <a:t> </a:t>
            </a:r>
            <a:r>
              <a:rPr sz="2100" spc="-45" dirty="0">
                <a:latin typeface="Gill Sans MT"/>
                <a:cs typeface="Gill Sans MT"/>
              </a:rPr>
              <a:t>Work </a:t>
            </a:r>
            <a:r>
              <a:rPr sz="2100" spc="135" dirty="0">
                <a:latin typeface="Gill Sans MT"/>
                <a:cs typeface="Gill Sans MT"/>
              </a:rPr>
              <a:t>of</a:t>
            </a:r>
            <a:r>
              <a:rPr sz="2100" spc="25" dirty="0">
                <a:latin typeface="Gill Sans MT"/>
                <a:cs typeface="Gill Sans MT"/>
              </a:rPr>
              <a:t> </a:t>
            </a:r>
            <a:r>
              <a:rPr sz="2100" b="1" dirty="0">
                <a:latin typeface="Gill Sans MT"/>
                <a:cs typeface="Gill Sans MT"/>
              </a:rPr>
              <a:t>$500k</a:t>
            </a:r>
            <a:r>
              <a:rPr sz="2100" b="1" spc="50" dirty="0">
                <a:latin typeface="Gill Sans MT"/>
                <a:cs typeface="Gill Sans MT"/>
              </a:rPr>
              <a:t> </a:t>
            </a:r>
            <a:r>
              <a:rPr sz="2100" b="1" spc="-20" dirty="0">
                <a:latin typeface="Gill Sans MT"/>
                <a:cs typeface="Gill Sans MT"/>
              </a:rPr>
              <a:t>plus</a:t>
            </a:r>
            <a:endParaRPr sz="2100">
              <a:latin typeface="Gill Sans MT"/>
              <a:cs typeface="Gill Sans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7532" y="5792937"/>
            <a:ext cx="325120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Please</a:t>
            </a:r>
            <a:r>
              <a:rPr sz="1300" b="1" spc="7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See</a:t>
            </a:r>
            <a:r>
              <a:rPr sz="1300" b="1" spc="6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File:</a:t>
            </a:r>
            <a:r>
              <a:rPr sz="1300" b="1" spc="4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2013</a:t>
            </a:r>
            <a:r>
              <a:rPr sz="1300" b="1" spc="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Bond</a:t>
            </a:r>
            <a:r>
              <a:rPr sz="1300" b="1" spc="35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Program</a:t>
            </a:r>
            <a:r>
              <a:rPr sz="1300" b="1" spc="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spc="-1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Financials</a:t>
            </a:r>
            <a:endParaRPr sz="1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95" dirty="0"/>
              <a:t>2013</a:t>
            </a:r>
            <a:r>
              <a:rPr sz="4000" spc="-10" dirty="0"/>
              <a:t> </a:t>
            </a:r>
            <a:r>
              <a:rPr sz="4000" dirty="0"/>
              <a:t>Bond</a:t>
            </a:r>
            <a:r>
              <a:rPr sz="4000" spc="-35" dirty="0"/>
              <a:t> </a:t>
            </a:r>
            <a:r>
              <a:rPr sz="4000" spc="114" dirty="0"/>
              <a:t>Financials</a:t>
            </a:r>
            <a:endParaRPr sz="4000"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sp>
          <p:nvSpPr>
            <p:cNvPr id="8" name="object 8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3380" y="0"/>
              <a:ext cx="4198620" cy="1680971"/>
            </a:xfrm>
            <a:prstGeom prst="rect">
              <a:avLst/>
            </a:prstGeom>
          </p:spPr>
        </p:pic>
      </p:grpSp>
      <p:graphicFrame>
        <p:nvGraphicFramePr>
          <p:cNvPr id="10" name="object 10"/>
          <p:cNvGraphicFramePr>
            <a:graphicFrameLocks noGrp="1"/>
          </p:cNvGraphicFramePr>
          <p:nvPr/>
        </p:nvGraphicFramePr>
        <p:xfrm>
          <a:off x="90149" y="2010674"/>
          <a:ext cx="11245850" cy="2700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06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9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marL="31750">
                        <a:lnSpc>
                          <a:spcPts val="3000"/>
                        </a:lnSpc>
                      </a:pPr>
                      <a:r>
                        <a:rPr sz="2650" spc="120" dirty="0">
                          <a:latin typeface="Gill Sans MT"/>
                          <a:cs typeface="Gill Sans MT"/>
                        </a:rPr>
                        <a:t>Bond</a:t>
                      </a:r>
                      <a:r>
                        <a:rPr sz="2650" spc="-7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95" dirty="0">
                          <a:latin typeface="Gill Sans MT"/>
                          <a:cs typeface="Gill Sans MT"/>
                        </a:rPr>
                        <a:t>Amount</a:t>
                      </a:r>
                      <a:r>
                        <a:rPr sz="2650" spc="-6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60" dirty="0">
                          <a:latin typeface="Gill Sans MT"/>
                          <a:cs typeface="Gill Sans MT"/>
                        </a:rPr>
                        <a:t>Authorized</a:t>
                      </a:r>
                      <a:r>
                        <a:rPr sz="2650" spc="-3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20" dirty="0">
                          <a:latin typeface="Gill Sans MT"/>
                          <a:cs typeface="Gill Sans MT"/>
                        </a:rPr>
                        <a:t>by</a:t>
                      </a:r>
                      <a:r>
                        <a:rPr sz="2650" spc="-6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80" dirty="0">
                          <a:latin typeface="Gill Sans MT"/>
                          <a:cs typeface="Gill Sans MT"/>
                        </a:rPr>
                        <a:t>voters</a:t>
                      </a:r>
                      <a:r>
                        <a:rPr sz="2650" spc="-7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90" dirty="0">
                          <a:latin typeface="Gill Sans MT"/>
                          <a:cs typeface="Gill Sans MT"/>
                        </a:rPr>
                        <a:t>on</a:t>
                      </a:r>
                      <a:r>
                        <a:rPr sz="2650" spc="-6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215" dirty="0">
                          <a:latin typeface="Gill Sans MT"/>
                          <a:cs typeface="Gill Sans MT"/>
                        </a:rPr>
                        <a:t>May</a:t>
                      </a:r>
                      <a:r>
                        <a:rPr sz="2650" spc="-6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85" dirty="0">
                          <a:latin typeface="Gill Sans MT"/>
                          <a:cs typeface="Gill Sans MT"/>
                        </a:rPr>
                        <a:t>11,</a:t>
                      </a:r>
                      <a:r>
                        <a:rPr sz="2650" spc="-6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35" dirty="0">
                          <a:latin typeface="Gill Sans MT"/>
                          <a:cs typeface="Gill Sans MT"/>
                        </a:rPr>
                        <a:t>2013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3000"/>
                        </a:lnSpc>
                      </a:pPr>
                      <a:r>
                        <a:rPr sz="2650" spc="100" dirty="0">
                          <a:latin typeface="Gill Sans MT"/>
                          <a:cs typeface="Gill Sans MT"/>
                        </a:rPr>
                        <a:t>$489,731,000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2650" spc="105" dirty="0">
                          <a:latin typeface="Gill Sans MT"/>
                          <a:cs typeface="Gill Sans MT"/>
                        </a:rPr>
                        <a:t>Actual</a:t>
                      </a:r>
                      <a:r>
                        <a:rPr sz="2650" spc="-4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40" dirty="0">
                          <a:latin typeface="Gill Sans MT"/>
                          <a:cs typeface="Gill Sans MT"/>
                        </a:rPr>
                        <a:t>Spent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1270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2650" spc="110" dirty="0">
                          <a:latin typeface="Gill Sans MT"/>
                          <a:cs typeface="Gill Sans MT"/>
                        </a:rPr>
                        <a:t>$484,065,887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127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53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sz="2650" spc="75" dirty="0">
                          <a:latin typeface="Gill Sans MT"/>
                          <a:cs typeface="Gill Sans MT"/>
                        </a:rPr>
                        <a:t>Total</a:t>
                      </a:r>
                      <a:r>
                        <a:rPr sz="2650" spc="-8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00" dirty="0">
                          <a:latin typeface="Gill Sans MT"/>
                          <a:cs typeface="Gill Sans MT"/>
                        </a:rPr>
                        <a:t>Projected</a:t>
                      </a:r>
                      <a:r>
                        <a:rPr sz="2650" spc="-5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14" dirty="0">
                          <a:latin typeface="Gill Sans MT"/>
                          <a:cs typeface="Gill Sans MT"/>
                        </a:rPr>
                        <a:t>Costs</a:t>
                      </a:r>
                      <a:r>
                        <a:rPr sz="2650" spc="-8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dirty="0">
                          <a:latin typeface="Gill Sans MT"/>
                          <a:cs typeface="Gill Sans MT"/>
                        </a:rPr>
                        <a:t>&amp;</a:t>
                      </a:r>
                      <a:r>
                        <a:rPr sz="2650" spc="-8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dirty="0">
                          <a:latin typeface="Gill Sans MT"/>
                          <a:cs typeface="Gill Sans MT"/>
                        </a:rPr>
                        <a:t>Current</a:t>
                      </a:r>
                      <a:r>
                        <a:rPr sz="2650" spc="-6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spc="114" dirty="0">
                          <a:latin typeface="Gill Sans MT"/>
                          <a:cs typeface="Gill Sans MT"/>
                        </a:rPr>
                        <a:t>Commitments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R="67945" algn="r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527050" algn="l"/>
                        </a:tabLst>
                      </a:pPr>
                      <a:r>
                        <a:rPr sz="2650" spc="5" dirty="0">
                          <a:latin typeface="Gill Sans MT"/>
                          <a:cs typeface="Gill Sans MT"/>
                        </a:rPr>
                        <a:t>$</a:t>
                      </a:r>
                      <a:r>
                        <a:rPr sz="2650" dirty="0">
                          <a:latin typeface="Gill Sans MT"/>
                          <a:cs typeface="Gill Sans MT"/>
                        </a:rPr>
                        <a:t>	</a:t>
                      </a:r>
                      <a:r>
                        <a:rPr sz="2650" spc="105" dirty="0">
                          <a:latin typeface="Gill Sans MT"/>
                          <a:cs typeface="Gill Sans MT"/>
                        </a:rPr>
                        <a:t>2,101,360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760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814"/>
                        </a:spcBef>
                      </a:pPr>
                      <a:r>
                        <a:rPr sz="2650" b="1" spc="-80" dirty="0">
                          <a:latin typeface="Gill Sans MT"/>
                          <a:cs typeface="Gill Sans MT"/>
                        </a:rPr>
                        <a:t>Bond</a:t>
                      </a:r>
                      <a:r>
                        <a:rPr sz="2650" b="1" spc="-8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b="1" spc="-105" dirty="0">
                          <a:latin typeface="Gill Sans MT"/>
                          <a:cs typeface="Gill Sans MT"/>
                        </a:rPr>
                        <a:t>Program</a:t>
                      </a:r>
                      <a:r>
                        <a:rPr sz="2650" b="1" spc="-7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b="1" spc="-65" dirty="0">
                          <a:latin typeface="Gill Sans MT"/>
                          <a:cs typeface="Gill Sans MT"/>
                        </a:rPr>
                        <a:t>Projected</a:t>
                      </a:r>
                      <a:r>
                        <a:rPr sz="2650" b="1" spc="-8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2650" b="1" spc="-10" dirty="0">
                          <a:latin typeface="Gill Sans MT"/>
                          <a:cs typeface="Gill Sans MT"/>
                        </a:rPr>
                        <a:t>Surplus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505"/>
                        </a:spcBef>
                        <a:tabLst>
                          <a:tab pos="561975" algn="l"/>
                        </a:tabLst>
                      </a:pPr>
                      <a:r>
                        <a:rPr sz="2650" b="1" spc="35" dirty="0">
                          <a:latin typeface="Gill Sans MT"/>
                          <a:cs typeface="Gill Sans MT"/>
                        </a:rPr>
                        <a:t>$</a:t>
                      </a:r>
                      <a:r>
                        <a:rPr sz="2650" b="1" dirty="0">
                          <a:latin typeface="Gill Sans MT"/>
                          <a:cs typeface="Gill Sans MT"/>
                        </a:rPr>
                        <a:t>	</a:t>
                      </a:r>
                      <a:r>
                        <a:rPr sz="2650" b="1" spc="-10" dirty="0">
                          <a:latin typeface="Gill Sans MT"/>
                          <a:cs typeface="Gill Sans MT"/>
                        </a:rPr>
                        <a:t>3,563,753</a:t>
                      </a:r>
                      <a:endParaRPr sz="2650">
                        <a:latin typeface="Gill Sans MT"/>
                        <a:cs typeface="Gill Sans MT"/>
                      </a:endParaRPr>
                    </a:p>
                  </a:txBody>
                  <a:tcPr marL="0" marR="0" marT="23050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23</a:t>
            </a:fld>
            <a:endParaRPr sz="245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90" dirty="0"/>
              <a:t>2017</a:t>
            </a:r>
            <a:r>
              <a:rPr sz="4000" spc="-15" dirty="0"/>
              <a:t> </a:t>
            </a:r>
            <a:r>
              <a:rPr sz="4000" dirty="0"/>
              <a:t>Bond</a:t>
            </a:r>
            <a:r>
              <a:rPr sz="4000" spc="-35" dirty="0"/>
              <a:t> </a:t>
            </a:r>
            <a:r>
              <a:rPr sz="4000" spc="114" dirty="0"/>
              <a:t>Financials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sp>
          <p:nvSpPr>
            <p:cNvPr id="5" name="object 5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93380" y="0"/>
              <a:ext cx="4198620" cy="1680971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1280160" y="2261616"/>
            <a:ext cx="535305" cy="536575"/>
          </a:xfrm>
          <a:custGeom>
            <a:avLst/>
            <a:gdLst/>
            <a:ahLst/>
            <a:cxnLst/>
            <a:rect l="l" t="t" r="r" b="b"/>
            <a:pathLst>
              <a:path w="535305" h="536575">
                <a:moveTo>
                  <a:pt x="267462" y="0"/>
                </a:moveTo>
                <a:lnTo>
                  <a:pt x="219385" y="4321"/>
                </a:lnTo>
                <a:lnTo>
                  <a:pt x="174136" y="16781"/>
                </a:lnTo>
                <a:lnTo>
                  <a:pt x="132469" y="36621"/>
                </a:lnTo>
                <a:lnTo>
                  <a:pt x="95140" y="63083"/>
                </a:lnTo>
                <a:lnTo>
                  <a:pt x="62904" y="95412"/>
                </a:lnTo>
                <a:lnTo>
                  <a:pt x="36516" y="132847"/>
                </a:lnTo>
                <a:lnTo>
                  <a:pt x="16733" y="174633"/>
                </a:lnTo>
                <a:lnTo>
                  <a:pt x="4309" y="220011"/>
                </a:lnTo>
                <a:lnTo>
                  <a:pt x="0" y="268224"/>
                </a:lnTo>
                <a:lnTo>
                  <a:pt x="4309" y="316436"/>
                </a:lnTo>
                <a:lnTo>
                  <a:pt x="16733" y="361814"/>
                </a:lnTo>
                <a:lnTo>
                  <a:pt x="36516" y="403600"/>
                </a:lnTo>
                <a:lnTo>
                  <a:pt x="62904" y="441035"/>
                </a:lnTo>
                <a:lnTo>
                  <a:pt x="95140" y="473364"/>
                </a:lnTo>
                <a:lnTo>
                  <a:pt x="132469" y="499826"/>
                </a:lnTo>
                <a:lnTo>
                  <a:pt x="174136" y="519666"/>
                </a:lnTo>
                <a:lnTo>
                  <a:pt x="219385" y="532126"/>
                </a:lnTo>
                <a:lnTo>
                  <a:pt x="267462" y="536448"/>
                </a:lnTo>
                <a:lnTo>
                  <a:pt x="315538" y="532126"/>
                </a:lnTo>
                <a:lnTo>
                  <a:pt x="360787" y="519666"/>
                </a:lnTo>
                <a:lnTo>
                  <a:pt x="402454" y="499826"/>
                </a:lnTo>
                <a:lnTo>
                  <a:pt x="439783" y="473364"/>
                </a:lnTo>
                <a:lnTo>
                  <a:pt x="472019" y="441035"/>
                </a:lnTo>
                <a:lnTo>
                  <a:pt x="498407" y="403600"/>
                </a:lnTo>
                <a:lnTo>
                  <a:pt x="518190" y="361814"/>
                </a:lnTo>
                <a:lnTo>
                  <a:pt x="530614" y="316436"/>
                </a:lnTo>
                <a:lnTo>
                  <a:pt x="534924" y="268224"/>
                </a:lnTo>
                <a:lnTo>
                  <a:pt x="530614" y="220011"/>
                </a:lnTo>
                <a:lnTo>
                  <a:pt x="518190" y="174633"/>
                </a:lnTo>
                <a:lnTo>
                  <a:pt x="498407" y="132847"/>
                </a:lnTo>
                <a:lnTo>
                  <a:pt x="472019" y="95412"/>
                </a:lnTo>
                <a:lnTo>
                  <a:pt x="439783" y="63083"/>
                </a:lnTo>
                <a:lnTo>
                  <a:pt x="402454" y="36621"/>
                </a:lnTo>
                <a:lnTo>
                  <a:pt x="360787" y="16781"/>
                </a:lnTo>
                <a:lnTo>
                  <a:pt x="315538" y="4321"/>
                </a:lnTo>
                <a:lnTo>
                  <a:pt x="267462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97048" y="2431285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0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16566" y="2170275"/>
            <a:ext cx="2872740" cy="53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95"/>
              </a:spcBef>
            </a:pPr>
            <a:r>
              <a:rPr sz="1450" spc="60" dirty="0">
                <a:latin typeface="Gill Sans MT"/>
                <a:cs typeface="Gill Sans MT"/>
              </a:rPr>
              <a:t>Modernization</a:t>
            </a:r>
            <a:r>
              <a:rPr sz="1450" spc="-25" dirty="0">
                <a:latin typeface="Gill Sans MT"/>
                <a:cs typeface="Gill Sans MT"/>
              </a:rPr>
              <a:t> </a:t>
            </a:r>
            <a:r>
              <a:rPr sz="1450" spc="65" dirty="0">
                <a:latin typeface="Gill Sans MT"/>
                <a:cs typeface="Gill Sans MT"/>
              </a:rPr>
              <a:t>Projects</a:t>
            </a:r>
            <a:r>
              <a:rPr sz="1450" spc="-25" dirty="0">
                <a:latin typeface="Gill Sans MT"/>
                <a:cs typeface="Gill Sans MT"/>
              </a:rPr>
              <a:t> </a:t>
            </a:r>
            <a:r>
              <a:rPr sz="1450" spc="80" dirty="0">
                <a:latin typeface="Gill Sans MT"/>
                <a:cs typeface="Gill Sans MT"/>
              </a:rPr>
              <a:t>Remaining </a:t>
            </a:r>
            <a:r>
              <a:rPr sz="1450" spc="105" dirty="0">
                <a:latin typeface="Gill Sans MT"/>
                <a:cs typeface="Gill Sans MT"/>
              </a:rPr>
              <a:t>Balance</a:t>
            </a:r>
            <a:r>
              <a:rPr sz="1450" spc="-15" dirty="0">
                <a:latin typeface="Gill Sans MT"/>
                <a:cs typeface="Gill Sans MT"/>
              </a:rPr>
              <a:t> </a:t>
            </a:r>
            <a:r>
              <a:rPr sz="1450" b="1" spc="-10" dirty="0">
                <a:latin typeface="Gill Sans MT"/>
                <a:cs typeface="Gill Sans MT"/>
              </a:rPr>
              <a:t>$11.4m</a:t>
            </a:r>
            <a:endParaRPr sz="1450">
              <a:latin typeface="Gill Sans MT"/>
              <a:cs typeface="Gill Sans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80160" y="3938015"/>
            <a:ext cx="535305" cy="535305"/>
          </a:xfrm>
          <a:custGeom>
            <a:avLst/>
            <a:gdLst/>
            <a:ahLst/>
            <a:cxnLst/>
            <a:rect l="l" t="t" r="r" b="b"/>
            <a:pathLst>
              <a:path w="535305" h="535304">
                <a:moveTo>
                  <a:pt x="267462" y="0"/>
                </a:moveTo>
                <a:lnTo>
                  <a:pt x="219385" y="4309"/>
                </a:lnTo>
                <a:lnTo>
                  <a:pt x="174136" y="16733"/>
                </a:lnTo>
                <a:lnTo>
                  <a:pt x="132469" y="36516"/>
                </a:lnTo>
                <a:lnTo>
                  <a:pt x="95140" y="62904"/>
                </a:lnTo>
                <a:lnTo>
                  <a:pt x="62904" y="95140"/>
                </a:lnTo>
                <a:lnTo>
                  <a:pt x="36516" y="132469"/>
                </a:lnTo>
                <a:lnTo>
                  <a:pt x="16733" y="174136"/>
                </a:lnTo>
                <a:lnTo>
                  <a:pt x="4309" y="219385"/>
                </a:lnTo>
                <a:lnTo>
                  <a:pt x="0" y="267462"/>
                </a:lnTo>
                <a:lnTo>
                  <a:pt x="4309" y="315538"/>
                </a:lnTo>
                <a:lnTo>
                  <a:pt x="16733" y="360787"/>
                </a:lnTo>
                <a:lnTo>
                  <a:pt x="36516" y="402454"/>
                </a:lnTo>
                <a:lnTo>
                  <a:pt x="62904" y="439783"/>
                </a:lnTo>
                <a:lnTo>
                  <a:pt x="95140" y="472019"/>
                </a:lnTo>
                <a:lnTo>
                  <a:pt x="132469" y="498407"/>
                </a:lnTo>
                <a:lnTo>
                  <a:pt x="174136" y="518190"/>
                </a:lnTo>
                <a:lnTo>
                  <a:pt x="219385" y="530614"/>
                </a:lnTo>
                <a:lnTo>
                  <a:pt x="267462" y="534924"/>
                </a:lnTo>
                <a:lnTo>
                  <a:pt x="315538" y="530614"/>
                </a:lnTo>
                <a:lnTo>
                  <a:pt x="360787" y="518190"/>
                </a:lnTo>
                <a:lnTo>
                  <a:pt x="402454" y="498407"/>
                </a:lnTo>
                <a:lnTo>
                  <a:pt x="439783" y="472019"/>
                </a:lnTo>
                <a:lnTo>
                  <a:pt x="472019" y="439783"/>
                </a:lnTo>
                <a:lnTo>
                  <a:pt x="498407" y="402454"/>
                </a:lnTo>
                <a:lnTo>
                  <a:pt x="518190" y="360787"/>
                </a:lnTo>
                <a:lnTo>
                  <a:pt x="530614" y="315538"/>
                </a:lnTo>
                <a:lnTo>
                  <a:pt x="534924" y="267462"/>
                </a:lnTo>
                <a:lnTo>
                  <a:pt x="530614" y="219385"/>
                </a:lnTo>
                <a:lnTo>
                  <a:pt x="518190" y="174136"/>
                </a:lnTo>
                <a:lnTo>
                  <a:pt x="498407" y="132469"/>
                </a:lnTo>
                <a:lnTo>
                  <a:pt x="472019" y="95140"/>
                </a:lnTo>
                <a:lnTo>
                  <a:pt x="439783" y="62904"/>
                </a:lnTo>
                <a:lnTo>
                  <a:pt x="402454" y="36516"/>
                </a:lnTo>
                <a:lnTo>
                  <a:pt x="360787" y="16733"/>
                </a:lnTo>
                <a:lnTo>
                  <a:pt x="315538" y="4309"/>
                </a:lnTo>
                <a:lnTo>
                  <a:pt x="267462" y="0"/>
                </a:lnTo>
                <a:close/>
              </a:path>
            </a:pathLst>
          </a:custGeom>
          <a:solidFill>
            <a:srgbClr val="05A0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97048" y="4107075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0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16568" y="3750575"/>
            <a:ext cx="2421890" cy="53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95"/>
              </a:spcBef>
            </a:pPr>
            <a:r>
              <a:rPr sz="1450" spc="60" dirty="0">
                <a:latin typeface="Gill Sans MT"/>
                <a:cs typeface="Gill Sans MT"/>
              </a:rPr>
              <a:t>Targeted</a:t>
            </a:r>
            <a:r>
              <a:rPr sz="1450" spc="-25" dirty="0">
                <a:latin typeface="Gill Sans MT"/>
                <a:cs typeface="Gill Sans MT"/>
              </a:rPr>
              <a:t> </a:t>
            </a:r>
            <a:r>
              <a:rPr sz="1450" spc="65" dirty="0">
                <a:latin typeface="Gill Sans MT"/>
                <a:cs typeface="Gill Sans MT"/>
              </a:rPr>
              <a:t>Projects</a:t>
            </a:r>
            <a:r>
              <a:rPr sz="1450" spc="-20" dirty="0">
                <a:latin typeface="Gill Sans MT"/>
                <a:cs typeface="Gill Sans MT"/>
              </a:rPr>
              <a:t> </a:t>
            </a:r>
            <a:r>
              <a:rPr sz="1450" spc="80" dirty="0">
                <a:latin typeface="Gill Sans MT"/>
                <a:cs typeface="Gill Sans MT"/>
              </a:rPr>
              <a:t>Remaining </a:t>
            </a:r>
            <a:r>
              <a:rPr sz="1450" spc="105" dirty="0">
                <a:latin typeface="Gill Sans MT"/>
                <a:cs typeface="Gill Sans MT"/>
              </a:rPr>
              <a:t>Balance</a:t>
            </a:r>
            <a:r>
              <a:rPr sz="1450" spc="-15" dirty="0">
                <a:latin typeface="Gill Sans MT"/>
                <a:cs typeface="Gill Sans MT"/>
              </a:rPr>
              <a:t> </a:t>
            </a:r>
            <a:r>
              <a:rPr sz="1450" b="1" spc="-10" dirty="0">
                <a:latin typeface="Gill Sans MT"/>
                <a:cs typeface="Gill Sans MT"/>
              </a:rPr>
              <a:t>$51.3m</a:t>
            </a:r>
            <a:endParaRPr sz="1450">
              <a:latin typeface="Gill Sans MT"/>
              <a:cs typeface="Gill Sans M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385559" y="2261616"/>
            <a:ext cx="536575" cy="536575"/>
          </a:xfrm>
          <a:custGeom>
            <a:avLst/>
            <a:gdLst/>
            <a:ahLst/>
            <a:cxnLst/>
            <a:rect l="l" t="t" r="r" b="b"/>
            <a:pathLst>
              <a:path w="536575" h="536575">
                <a:moveTo>
                  <a:pt x="268224" y="0"/>
                </a:moveTo>
                <a:lnTo>
                  <a:pt x="220011" y="4321"/>
                </a:lnTo>
                <a:lnTo>
                  <a:pt x="174633" y="16781"/>
                </a:lnTo>
                <a:lnTo>
                  <a:pt x="132847" y="36621"/>
                </a:lnTo>
                <a:lnTo>
                  <a:pt x="95412" y="63083"/>
                </a:lnTo>
                <a:lnTo>
                  <a:pt x="63083" y="95412"/>
                </a:lnTo>
                <a:lnTo>
                  <a:pt x="36621" y="132847"/>
                </a:lnTo>
                <a:lnTo>
                  <a:pt x="16781" y="174633"/>
                </a:lnTo>
                <a:lnTo>
                  <a:pt x="4321" y="220011"/>
                </a:lnTo>
                <a:lnTo>
                  <a:pt x="0" y="268224"/>
                </a:lnTo>
                <a:lnTo>
                  <a:pt x="4321" y="316436"/>
                </a:lnTo>
                <a:lnTo>
                  <a:pt x="16781" y="361814"/>
                </a:lnTo>
                <a:lnTo>
                  <a:pt x="36621" y="403600"/>
                </a:lnTo>
                <a:lnTo>
                  <a:pt x="63083" y="441035"/>
                </a:lnTo>
                <a:lnTo>
                  <a:pt x="95412" y="473364"/>
                </a:lnTo>
                <a:lnTo>
                  <a:pt x="132847" y="499826"/>
                </a:lnTo>
                <a:lnTo>
                  <a:pt x="174633" y="519666"/>
                </a:lnTo>
                <a:lnTo>
                  <a:pt x="220011" y="532126"/>
                </a:lnTo>
                <a:lnTo>
                  <a:pt x="268224" y="536448"/>
                </a:lnTo>
                <a:lnTo>
                  <a:pt x="316436" y="532126"/>
                </a:lnTo>
                <a:lnTo>
                  <a:pt x="361814" y="519666"/>
                </a:lnTo>
                <a:lnTo>
                  <a:pt x="403600" y="499826"/>
                </a:lnTo>
                <a:lnTo>
                  <a:pt x="441035" y="473364"/>
                </a:lnTo>
                <a:lnTo>
                  <a:pt x="473364" y="441035"/>
                </a:lnTo>
                <a:lnTo>
                  <a:pt x="499826" y="403600"/>
                </a:lnTo>
                <a:lnTo>
                  <a:pt x="519666" y="361814"/>
                </a:lnTo>
                <a:lnTo>
                  <a:pt x="532126" y="316436"/>
                </a:lnTo>
                <a:lnTo>
                  <a:pt x="536448" y="268224"/>
                </a:lnTo>
                <a:lnTo>
                  <a:pt x="532126" y="220011"/>
                </a:lnTo>
                <a:lnTo>
                  <a:pt x="519666" y="174633"/>
                </a:lnTo>
                <a:lnTo>
                  <a:pt x="499826" y="132847"/>
                </a:lnTo>
                <a:lnTo>
                  <a:pt x="473364" y="95412"/>
                </a:lnTo>
                <a:lnTo>
                  <a:pt x="441035" y="63083"/>
                </a:lnTo>
                <a:lnTo>
                  <a:pt x="403600" y="36621"/>
                </a:lnTo>
                <a:lnTo>
                  <a:pt x="361814" y="16781"/>
                </a:lnTo>
                <a:lnTo>
                  <a:pt x="316436" y="4321"/>
                </a:lnTo>
                <a:lnTo>
                  <a:pt x="268224" y="0"/>
                </a:lnTo>
                <a:close/>
              </a:path>
            </a:pathLst>
          </a:custGeom>
          <a:solidFill>
            <a:srgbClr val="11AC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603558" y="2431285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0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20465" y="2170277"/>
            <a:ext cx="2216785" cy="53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95"/>
              </a:spcBef>
            </a:pPr>
            <a:r>
              <a:rPr sz="1450" spc="-20" dirty="0">
                <a:latin typeface="Gill Sans MT"/>
                <a:cs typeface="Gill Sans MT"/>
              </a:rPr>
              <a:t>Non-</a:t>
            </a:r>
            <a:r>
              <a:rPr sz="1450" dirty="0">
                <a:latin typeface="Gill Sans MT"/>
                <a:cs typeface="Gill Sans MT"/>
              </a:rPr>
              <a:t>Construction</a:t>
            </a:r>
            <a:r>
              <a:rPr sz="1450" spc="480" dirty="0">
                <a:latin typeface="Gill Sans MT"/>
                <a:cs typeface="Gill Sans MT"/>
              </a:rPr>
              <a:t> </a:t>
            </a:r>
            <a:r>
              <a:rPr sz="1450" spc="55" dirty="0">
                <a:latin typeface="Gill Sans MT"/>
                <a:cs typeface="Gill Sans MT"/>
              </a:rPr>
              <a:t>Projects </a:t>
            </a:r>
            <a:r>
              <a:rPr sz="1450" spc="90" dirty="0">
                <a:latin typeface="Gill Sans MT"/>
                <a:cs typeface="Gill Sans MT"/>
              </a:rPr>
              <a:t>Remaining</a:t>
            </a:r>
            <a:r>
              <a:rPr sz="1450" spc="5" dirty="0">
                <a:latin typeface="Gill Sans MT"/>
                <a:cs typeface="Gill Sans MT"/>
              </a:rPr>
              <a:t> </a:t>
            </a:r>
            <a:r>
              <a:rPr sz="1450" spc="105" dirty="0">
                <a:latin typeface="Gill Sans MT"/>
                <a:cs typeface="Gill Sans MT"/>
              </a:rPr>
              <a:t>Balance</a:t>
            </a:r>
            <a:r>
              <a:rPr sz="1450" dirty="0">
                <a:latin typeface="Gill Sans MT"/>
                <a:cs typeface="Gill Sans MT"/>
              </a:rPr>
              <a:t> </a:t>
            </a:r>
            <a:r>
              <a:rPr sz="1450" b="1" spc="-10" dirty="0">
                <a:latin typeface="Gill Sans MT"/>
                <a:cs typeface="Gill Sans MT"/>
              </a:rPr>
              <a:t>$3.8m</a:t>
            </a:r>
            <a:endParaRPr sz="1450">
              <a:latin typeface="Gill Sans MT"/>
              <a:cs typeface="Gill Sans M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385559" y="3938015"/>
            <a:ext cx="536575" cy="535305"/>
          </a:xfrm>
          <a:custGeom>
            <a:avLst/>
            <a:gdLst/>
            <a:ahLst/>
            <a:cxnLst/>
            <a:rect l="l" t="t" r="r" b="b"/>
            <a:pathLst>
              <a:path w="536575" h="535304">
                <a:moveTo>
                  <a:pt x="268224" y="0"/>
                </a:moveTo>
                <a:lnTo>
                  <a:pt x="220011" y="4309"/>
                </a:lnTo>
                <a:lnTo>
                  <a:pt x="174633" y="16733"/>
                </a:lnTo>
                <a:lnTo>
                  <a:pt x="132847" y="36516"/>
                </a:lnTo>
                <a:lnTo>
                  <a:pt x="95412" y="62904"/>
                </a:lnTo>
                <a:lnTo>
                  <a:pt x="63083" y="95140"/>
                </a:lnTo>
                <a:lnTo>
                  <a:pt x="36621" y="132469"/>
                </a:lnTo>
                <a:lnTo>
                  <a:pt x="16781" y="174136"/>
                </a:lnTo>
                <a:lnTo>
                  <a:pt x="4321" y="219385"/>
                </a:lnTo>
                <a:lnTo>
                  <a:pt x="0" y="267462"/>
                </a:lnTo>
                <a:lnTo>
                  <a:pt x="4321" y="315538"/>
                </a:lnTo>
                <a:lnTo>
                  <a:pt x="16781" y="360787"/>
                </a:lnTo>
                <a:lnTo>
                  <a:pt x="36621" y="402454"/>
                </a:lnTo>
                <a:lnTo>
                  <a:pt x="63083" y="439783"/>
                </a:lnTo>
                <a:lnTo>
                  <a:pt x="95412" y="472019"/>
                </a:lnTo>
                <a:lnTo>
                  <a:pt x="132847" y="498407"/>
                </a:lnTo>
                <a:lnTo>
                  <a:pt x="174633" y="518190"/>
                </a:lnTo>
                <a:lnTo>
                  <a:pt x="220011" y="530614"/>
                </a:lnTo>
                <a:lnTo>
                  <a:pt x="268224" y="534924"/>
                </a:lnTo>
                <a:lnTo>
                  <a:pt x="316436" y="530614"/>
                </a:lnTo>
                <a:lnTo>
                  <a:pt x="361814" y="518190"/>
                </a:lnTo>
                <a:lnTo>
                  <a:pt x="403600" y="498407"/>
                </a:lnTo>
                <a:lnTo>
                  <a:pt x="441035" y="472019"/>
                </a:lnTo>
                <a:lnTo>
                  <a:pt x="473364" y="439783"/>
                </a:lnTo>
                <a:lnTo>
                  <a:pt x="499826" y="402454"/>
                </a:lnTo>
                <a:lnTo>
                  <a:pt x="519666" y="360787"/>
                </a:lnTo>
                <a:lnTo>
                  <a:pt x="532126" y="315538"/>
                </a:lnTo>
                <a:lnTo>
                  <a:pt x="536448" y="267462"/>
                </a:lnTo>
                <a:lnTo>
                  <a:pt x="532126" y="219385"/>
                </a:lnTo>
                <a:lnTo>
                  <a:pt x="519666" y="174136"/>
                </a:lnTo>
                <a:lnTo>
                  <a:pt x="499826" y="132469"/>
                </a:lnTo>
                <a:lnTo>
                  <a:pt x="473364" y="95140"/>
                </a:lnTo>
                <a:lnTo>
                  <a:pt x="441035" y="62904"/>
                </a:lnTo>
                <a:lnTo>
                  <a:pt x="403600" y="36516"/>
                </a:lnTo>
                <a:lnTo>
                  <a:pt x="361814" y="16733"/>
                </a:lnTo>
                <a:lnTo>
                  <a:pt x="316436" y="4309"/>
                </a:lnTo>
                <a:lnTo>
                  <a:pt x="268224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603558" y="4107092"/>
            <a:ext cx="100965" cy="1885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50" b="1" spc="1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10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20465" y="3750577"/>
            <a:ext cx="4198620" cy="795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16199"/>
              </a:lnSpc>
              <a:spcBef>
                <a:spcPts val="90"/>
              </a:spcBef>
            </a:pPr>
            <a:r>
              <a:rPr sz="1450" dirty="0">
                <a:latin typeface="Gill Sans MT"/>
                <a:cs typeface="Gill Sans MT"/>
              </a:rPr>
              <a:t>There</a:t>
            </a:r>
            <a:r>
              <a:rPr sz="1450" spc="-5" dirty="0">
                <a:latin typeface="Gill Sans MT"/>
                <a:cs typeface="Gill Sans MT"/>
              </a:rPr>
              <a:t> </a:t>
            </a:r>
            <a:r>
              <a:rPr sz="1450" spc="95" dirty="0">
                <a:latin typeface="Gill Sans MT"/>
                <a:cs typeface="Gill Sans MT"/>
              </a:rPr>
              <a:t>have</a:t>
            </a:r>
            <a:r>
              <a:rPr sz="1450" dirty="0">
                <a:latin typeface="Gill Sans MT"/>
                <a:cs typeface="Gill Sans MT"/>
              </a:rPr>
              <a:t> </a:t>
            </a:r>
            <a:r>
              <a:rPr sz="1450" spc="80" dirty="0">
                <a:latin typeface="Gill Sans MT"/>
                <a:cs typeface="Gill Sans MT"/>
              </a:rPr>
              <a:t>been</a:t>
            </a:r>
            <a:r>
              <a:rPr sz="1450" spc="-20" dirty="0">
                <a:latin typeface="Gill Sans MT"/>
                <a:cs typeface="Gill Sans MT"/>
              </a:rPr>
              <a:t> </a:t>
            </a:r>
            <a:r>
              <a:rPr sz="1450" spc="50" dirty="0">
                <a:latin typeface="Gill Sans MT"/>
                <a:cs typeface="Gill Sans MT"/>
              </a:rPr>
              <a:t>no</a:t>
            </a:r>
            <a:r>
              <a:rPr sz="1450" dirty="0">
                <a:latin typeface="Gill Sans MT"/>
                <a:cs typeface="Gill Sans MT"/>
              </a:rPr>
              <a:t> </a:t>
            </a:r>
            <a:r>
              <a:rPr sz="1450" spc="95" dirty="0">
                <a:latin typeface="Gill Sans MT"/>
                <a:cs typeface="Gill Sans MT"/>
              </a:rPr>
              <a:t>substantial</a:t>
            </a:r>
            <a:r>
              <a:rPr sz="1450" spc="25" dirty="0">
                <a:latin typeface="Gill Sans MT"/>
                <a:cs typeface="Gill Sans MT"/>
              </a:rPr>
              <a:t> </a:t>
            </a:r>
            <a:r>
              <a:rPr sz="1450" spc="130" dirty="0">
                <a:latin typeface="Gill Sans MT"/>
                <a:cs typeface="Gill Sans MT"/>
              </a:rPr>
              <a:t>changes</a:t>
            </a:r>
            <a:r>
              <a:rPr sz="1450" spc="10" dirty="0">
                <a:latin typeface="Gill Sans MT"/>
                <a:cs typeface="Gill Sans MT"/>
              </a:rPr>
              <a:t> </a:t>
            </a:r>
            <a:r>
              <a:rPr sz="1450" dirty="0">
                <a:latin typeface="Gill Sans MT"/>
                <a:cs typeface="Gill Sans MT"/>
              </a:rPr>
              <a:t>to</a:t>
            </a:r>
            <a:r>
              <a:rPr sz="1450" spc="-20" dirty="0">
                <a:latin typeface="Gill Sans MT"/>
                <a:cs typeface="Gill Sans MT"/>
              </a:rPr>
              <a:t> </a:t>
            </a:r>
            <a:r>
              <a:rPr sz="1450" spc="-25" dirty="0">
                <a:latin typeface="Gill Sans MT"/>
                <a:cs typeface="Gill Sans MT"/>
              </a:rPr>
              <a:t>the </a:t>
            </a:r>
            <a:r>
              <a:rPr sz="1450" spc="60" dirty="0">
                <a:latin typeface="Gill Sans MT"/>
                <a:cs typeface="Gill Sans MT"/>
              </a:rPr>
              <a:t>previous</a:t>
            </a:r>
            <a:r>
              <a:rPr sz="1450" spc="20" dirty="0">
                <a:latin typeface="Gill Sans MT"/>
                <a:cs typeface="Gill Sans MT"/>
              </a:rPr>
              <a:t> </a:t>
            </a:r>
            <a:r>
              <a:rPr sz="1450" spc="70" dirty="0">
                <a:latin typeface="Gill Sans MT"/>
                <a:cs typeface="Gill Sans MT"/>
              </a:rPr>
              <a:t>bond</a:t>
            </a:r>
            <a:r>
              <a:rPr sz="1450" spc="-5" dirty="0">
                <a:latin typeface="Gill Sans MT"/>
                <a:cs typeface="Gill Sans MT"/>
              </a:rPr>
              <a:t> </a:t>
            </a:r>
            <a:r>
              <a:rPr sz="1450" spc="140" dirty="0">
                <a:latin typeface="Gill Sans MT"/>
                <a:cs typeface="Gill Sans MT"/>
              </a:rPr>
              <a:t>usage</a:t>
            </a:r>
            <a:r>
              <a:rPr sz="1450" spc="25" dirty="0">
                <a:latin typeface="Gill Sans MT"/>
                <a:cs typeface="Gill Sans MT"/>
              </a:rPr>
              <a:t> </a:t>
            </a:r>
            <a:r>
              <a:rPr sz="1450" spc="75" dirty="0">
                <a:latin typeface="Gill Sans MT"/>
                <a:cs typeface="Gill Sans MT"/>
              </a:rPr>
              <a:t>by</a:t>
            </a:r>
            <a:r>
              <a:rPr sz="1450" spc="5" dirty="0">
                <a:latin typeface="Gill Sans MT"/>
                <a:cs typeface="Gill Sans MT"/>
              </a:rPr>
              <a:t> </a:t>
            </a:r>
            <a:r>
              <a:rPr sz="1450" dirty="0">
                <a:latin typeface="Gill Sans MT"/>
                <a:cs typeface="Gill Sans MT"/>
              </a:rPr>
              <a:t>T.</a:t>
            </a:r>
            <a:r>
              <a:rPr sz="1450" spc="-5" dirty="0">
                <a:latin typeface="Gill Sans MT"/>
                <a:cs typeface="Gill Sans MT"/>
              </a:rPr>
              <a:t> </a:t>
            </a:r>
            <a:r>
              <a:rPr sz="1450" dirty="0">
                <a:latin typeface="Gill Sans MT"/>
                <a:cs typeface="Gill Sans MT"/>
              </a:rPr>
              <a:t>A.</a:t>
            </a:r>
            <a:r>
              <a:rPr sz="1450" spc="5" dirty="0">
                <a:latin typeface="Gill Sans MT"/>
                <a:cs typeface="Gill Sans MT"/>
              </a:rPr>
              <a:t> </a:t>
            </a:r>
            <a:r>
              <a:rPr sz="1450" dirty="0">
                <a:latin typeface="Gill Sans MT"/>
                <a:cs typeface="Gill Sans MT"/>
              </a:rPr>
              <a:t>Brown </a:t>
            </a:r>
            <a:r>
              <a:rPr sz="1450" spc="80" dirty="0">
                <a:latin typeface="Gill Sans MT"/>
                <a:cs typeface="Gill Sans MT"/>
              </a:rPr>
              <a:t>ES,</a:t>
            </a:r>
            <a:r>
              <a:rPr sz="1450" spc="25" dirty="0">
                <a:latin typeface="Gill Sans MT"/>
                <a:cs typeface="Gill Sans MT"/>
              </a:rPr>
              <a:t> </a:t>
            </a:r>
            <a:r>
              <a:rPr sz="1450" spc="110" dirty="0">
                <a:latin typeface="Gill Sans MT"/>
                <a:cs typeface="Gill Sans MT"/>
              </a:rPr>
              <a:t>Menchaca </a:t>
            </a:r>
            <a:r>
              <a:rPr sz="1450" spc="80" dirty="0">
                <a:latin typeface="Gill Sans MT"/>
                <a:cs typeface="Gill Sans MT"/>
              </a:rPr>
              <a:t>ES,</a:t>
            </a:r>
            <a:r>
              <a:rPr sz="1450" spc="-10" dirty="0">
                <a:latin typeface="Gill Sans MT"/>
                <a:cs typeface="Gill Sans MT"/>
              </a:rPr>
              <a:t> </a:t>
            </a:r>
            <a:r>
              <a:rPr sz="1450" spc="105" dirty="0">
                <a:latin typeface="Gill Sans MT"/>
                <a:cs typeface="Gill Sans MT"/>
              </a:rPr>
              <a:t>and</a:t>
            </a:r>
            <a:r>
              <a:rPr sz="1450" spc="-20" dirty="0">
                <a:latin typeface="Gill Sans MT"/>
                <a:cs typeface="Gill Sans MT"/>
              </a:rPr>
              <a:t> </a:t>
            </a:r>
            <a:r>
              <a:rPr sz="1450" spc="55" dirty="0">
                <a:latin typeface="Gill Sans MT"/>
                <a:cs typeface="Gill Sans MT"/>
              </a:rPr>
              <a:t>Bowie</a:t>
            </a:r>
            <a:r>
              <a:rPr sz="1450" spc="-30" dirty="0">
                <a:latin typeface="Gill Sans MT"/>
                <a:cs typeface="Gill Sans MT"/>
              </a:rPr>
              <a:t> </a:t>
            </a:r>
            <a:r>
              <a:rPr sz="1450" spc="50" dirty="0">
                <a:latin typeface="Gill Sans MT"/>
                <a:cs typeface="Gill Sans MT"/>
              </a:rPr>
              <a:t>HS.</a:t>
            </a:r>
            <a:endParaRPr sz="145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220465" y="4810662"/>
            <a:ext cx="417195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Please</a:t>
            </a:r>
            <a:r>
              <a:rPr sz="1300" b="1" spc="75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See</a:t>
            </a:r>
            <a:r>
              <a:rPr sz="1300" b="1" spc="65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File:</a:t>
            </a:r>
            <a:r>
              <a:rPr sz="1300" b="1" spc="45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2017</a:t>
            </a:r>
            <a:r>
              <a:rPr sz="1300" b="1" spc="6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Bond</a:t>
            </a:r>
            <a:r>
              <a:rPr sz="1300" b="1" spc="4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Program</a:t>
            </a:r>
            <a:r>
              <a:rPr sz="1300" b="1" spc="5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Previous</a:t>
            </a:r>
            <a:r>
              <a:rPr sz="1300" b="1" spc="4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Bond</a:t>
            </a:r>
            <a:r>
              <a:rPr sz="1300" b="1" spc="35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1300" b="1" spc="-10" dirty="0">
                <a:solidFill>
                  <a:srgbClr val="365F92"/>
                </a:solidFill>
                <a:latin typeface="Calibri"/>
                <a:cs typeface="Calibri"/>
                <a:hlinkClick r:id="rId3"/>
              </a:rPr>
              <a:t>Support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97532" y="5792937"/>
            <a:ext cx="325120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Please</a:t>
            </a:r>
            <a:r>
              <a:rPr sz="1300" b="1" spc="7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See</a:t>
            </a:r>
            <a:r>
              <a:rPr sz="1300" b="1" spc="6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File:</a:t>
            </a:r>
            <a:r>
              <a:rPr sz="1300" b="1" spc="4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2017</a:t>
            </a:r>
            <a:r>
              <a:rPr sz="1300" b="1" spc="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Bond</a:t>
            </a:r>
            <a:r>
              <a:rPr sz="1300" b="1" spc="35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Program</a:t>
            </a:r>
            <a:r>
              <a:rPr sz="1300" b="1" spc="5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 </a:t>
            </a:r>
            <a:r>
              <a:rPr sz="1300" b="1" spc="-10" dirty="0">
                <a:solidFill>
                  <a:srgbClr val="365F92"/>
                </a:solidFill>
                <a:latin typeface="Calibri"/>
                <a:cs typeface="Calibri"/>
                <a:hlinkClick r:id="rId4"/>
              </a:rPr>
              <a:t>Financials</a:t>
            </a:r>
            <a:endParaRPr sz="1300">
              <a:latin typeface="Calibri"/>
              <a:cs typeface="Calibri"/>
            </a:endParaRPr>
          </a:p>
        </p:txBody>
      </p:sp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7680" y="6176771"/>
            <a:ext cx="2776727" cy="620267"/>
          </a:xfrm>
          <a:prstGeom prst="rect">
            <a:avLst/>
          </a:prstGeom>
        </p:spPr>
      </p:pic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24</a:t>
            </a:fld>
            <a:endParaRPr sz="245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20633" y="371793"/>
            <a:ext cx="5708650" cy="4044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677160" algn="l"/>
              </a:tabLst>
            </a:pPr>
            <a:r>
              <a:rPr sz="2450" b="0" spc="160" dirty="0">
                <a:solidFill>
                  <a:srgbClr val="000000"/>
                </a:solidFill>
                <a:latin typeface="Gill Sans MT"/>
                <a:cs typeface="Gill Sans MT"/>
              </a:rPr>
              <a:t>Financial</a:t>
            </a:r>
            <a:r>
              <a:rPr sz="2450" b="0" spc="-2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70" dirty="0">
                <a:solidFill>
                  <a:srgbClr val="000000"/>
                </a:solidFill>
                <a:latin typeface="Gill Sans MT"/>
                <a:cs typeface="Gill Sans MT"/>
              </a:rPr>
              <a:t>Reports:</a:t>
            </a:r>
            <a:r>
              <a:rPr sz="2450" b="0" dirty="0">
                <a:solidFill>
                  <a:srgbClr val="000000"/>
                </a:solidFill>
                <a:latin typeface="Gill Sans MT"/>
                <a:cs typeface="Gill Sans MT"/>
              </a:rPr>
              <a:t>	</a:t>
            </a:r>
            <a:r>
              <a:rPr sz="2450" b="0" spc="155" dirty="0">
                <a:solidFill>
                  <a:srgbClr val="000000"/>
                </a:solidFill>
                <a:latin typeface="Gill Sans MT"/>
                <a:cs typeface="Gill Sans MT"/>
              </a:rPr>
              <a:t>2017</a:t>
            </a:r>
            <a:r>
              <a:rPr sz="2450" b="0" spc="-3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120" dirty="0">
                <a:solidFill>
                  <a:srgbClr val="000000"/>
                </a:solidFill>
                <a:latin typeface="Gill Sans MT"/>
                <a:cs typeface="Gill Sans MT"/>
              </a:rPr>
              <a:t>Bond</a:t>
            </a:r>
            <a:r>
              <a:rPr sz="2450" b="0" spc="-4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170" dirty="0">
                <a:solidFill>
                  <a:srgbClr val="000000"/>
                </a:solidFill>
                <a:latin typeface="Gill Sans MT"/>
                <a:cs typeface="Gill Sans MT"/>
              </a:rPr>
              <a:t>Financials</a:t>
            </a:r>
            <a:endParaRPr sz="2450">
              <a:latin typeface="Gill Sans MT"/>
              <a:cs typeface="Gill Sans MT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616289" y="4774314"/>
          <a:ext cx="10192383" cy="1177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63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9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8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8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88010" algn="r">
                        <a:lnSpc>
                          <a:spcPts val="1220"/>
                        </a:lnSpc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Project</a:t>
                      </a:r>
                      <a:r>
                        <a:rPr sz="11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Balance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@</a:t>
                      </a:r>
                      <a:r>
                        <a:rPr sz="11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September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latin typeface="Arial"/>
                          <a:cs typeface="Arial"/>
                        </a:rPr>
                        <a:t>2023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97155" algn="r">
                        <a:lnSpc>
                          <a:spcPts val="1220"/>
                        </a:lnSpc>
                      </a:pPr>
                      <a:r>
                        <a:rPr sz="1100" spc="-10" dirty="0">
                          <a:latin typeface="Arial"/>
                          <a:cs typeface="Arial"/>
                        </a:rPr>
                        <a:t>$66,480,523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 marL="61594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800" i="1" spc="10" dirty="0">
                          <a:latin typeface="Gill Sans MT"/>
                          <a:cs typeface="Gill Sans MT"/>
                        </a:rPr>
                        <a:t>*Does</a:t>
                      </a:r>
                      <a:r>
                        <a:rPr sz="800" i="1" spc="2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50" dirty="0">
                          <a:latin typeface="Gill Sans MT"/>
                          <a:cs typeface="Gill Sans MT"/>
                        </a:rPr>
                        <a:t>not</a:t>
                      </a:r>
                      <a:r>
                        <a:rPr sz="800" i="1" spc="-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55" dirty="0">
                          <a:latin typeface="Gill Sans MT"/>
                          <a:cs typeface="Gill Sans MT"/>
                        </a:rPr>
                        <a:t>include</a:t>
                      </a:r>
                      <a:r>
                        <a:rPr sz="800" i="1" spc="-1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65" dirty="0">
                          <a:latin typeface="Gill Sans MT"/>
                          <a:cs typeface="Gill Sans MT"/>
                        </a:rPr>
                        <a:t>Program</a:t>
                      </a:r>
                      <a:r>
                        <a:rPr sz="800" i="1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55" dirty="0">
                          <a:latin typeface="Gill Sans MT"/>
                          <a:cs typeface="Gill Sans MT"/>
                        </a:rPr>
                        <a:t>Contingency</a:t>
                      </a:r>
                      <a:r>
                        <a:rPr sz="800" i="1" spc="-15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10" dirty="0">
                          <a:latin typeface="Gill Sans MT"/>
                          <a:cs typeface="Gill Sans MT"/>
                        </a:rPr>
                        <a:t>or </a:t>
                      </a:r>
                      <a:r>
                        <a:rPr sz="800" i="1" spc="50" dirty="0">
                          <a:latin typeface="Gill Sans MT"/>
                          <a:cs typeface="Gill Sans MT"/>
                        </a:rPr>
                        <a:t>Prior</a:t>
                      </a:r>
                      <a:r>
                        <a:rPr sz="800" i="1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70" dirty="0">
                          <a:latin typeface="Gill Sans MT"/>
                          <a:cs typeface="Gill Sans MT"/>
                        </a:rPr>
                        <a:t>Bond</a:t>
                      </a:r>
                      <a:r>
                        <a:rPr sz="800" i="1" spc="-10" dirty="0">
                          <a:latin typeface="Gill Sans MT"/>
                          <a:cs typeface="Gill Sans MT"/>
                        </a:rPr>
                        <a:t> </a:t>
                      </a:r>
                      <a:r>
                        <a:rPr sz="800" i="1" spc="45" dirty="0">
                          <a:latin typeface="Gill Sans MT"/>
                          <a:cs typeface="Gill Sans MT"/>
                        </a:rPr>
                        <a:t>Balance</a:t>
                      </a:r>
                      <a:endParaRPr sz="800">
                        <a:latin typeface="Gill Sans MT"/>
                        <a:cs typeface="Gill Sans MT"/>
                      </a:endParaRPr>
                    </a:p>
                  </a:txBody>
                  <a:tcPr marL="0" marR="0" marT="50800" marB="0"/>
                </a:tc>
                <a:tc>
                  <a:txBody>
                    <a:bodyPr/>
                    <a:lstStyle/>
                    <a:p>
                      <a:pPr marR="580390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Est.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Real Estate</a:t>
                      </a:r>
                      <a:r>
                        <a:rPr sz="11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Revenue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9050" marB="0"/>
                </a:tc>
                <a:tc>
                  <a:txBody>
                    <a:bodyPr/>
                    <a:lstStyle/>
                    <a:p>
                      <a:pPr marR="69850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100" spc="-10" dirty="0">
                          <a:latin typeface="Arial"/>
                          <a:cs typeface="Arial"/>
                        </a:rPr>
                        <a:t>($40,000,000)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905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8801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100" dirty="0">
                          <a:latin typeface="Arial"/>
                          <a:cs typeface="Arial"/>
                        </a:rPr>
                        <a:t>Program</a:t>
                      </a:r>
                      <a:r>
                        <a:rPr sz="11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latin typeface="Arial"/>
                          <a:cs typeface="Arial"/>
                        </a:rPr>
                        <a:t>Contingency</a:t>
                      </a:r>
                      <a:r>
                        <a:rPr sz="11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latin typeface="Arial"/>
                          <a:cs typeface="Arial"/>
                        </a:rPr>
                        <a:t>Balance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R="88900" algn="r">
                        <a:lnSpc>
                          <a:spcPct val="100000"/>
                        </a:lnSpc>
                        <a:spcBef>
                          <a:spcPts val="270"/>
                        </a:spcBef>
                        <a:tabLst>
                          <a:tab pos="306070" algn="l"/>
                        </a:tabLst>
                      </a:pPr>
                      <a:r>
                        <a:rPr sz="1100" spc="-50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1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	</a:t>
                      </a:r>
                      <a:r>
                        <a:rPr sz="1100" u="sng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788,012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581660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Total</a:t>
                      </a:r>
                      <a:r>
                        <a:rPr sz="11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Balance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tc>
                  <a:txBody>
                    <a:bodyPr/>
                    <a:lstStyle/>
                    <a:p>
                      <a:pPr marR="8953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$</a:t>
                      </a:r>
                      <a:r>
                        <a:rPr sz="1100" b="1" spc="2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27,268,535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3429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450" b="1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</a:rPr>
                        <a:t>Please See File:</a:t>
                      </a:r>
                      <a:r>
                        <a:rPr sz="1450" b="1" spc="315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450" b="1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2017</a:t>
                      </a:r>
                      <a:r>
                        <a:rPr sz="1450" b="1" spc="-30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 </a:t>
                      </a:r>
                      <a:r>
                        <a:rPr sz="1450" b="1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Bond</a:t>
                      </a:r>
                      <a:r>
                        <a:rPr sz="1450" b="1" spc="10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 </a:t>
                      </a:r>
                      <a:r>
                        <a:rPr sz="1450" b="1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Program</a:t>
                      </a:r>
                      <a:r>
                        <a:rPr sz="1450" b="1" spc="5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 </a:t>
                      </a:r>
                      <a:r>
                        <a:rPr sz="1450" b="1" spc="-10" dirty="0">
                          <a:solidFill>
                            <a:srgbClr val="365F92"/>
                          </a:solidFill>
                          <a:latin typeface="Calibri"/>
                          <a:cs typeface="Calibri"/>
                          <a:hlinkClick r:id="rId2"/>
                        </a:rPr>
                        <a:t>Financials</a:t>
                      </a:r>
                      <a:endParaRPr sz="1450">
                        <a:latin typeface="Calibri"/>
                        <a:cs typeface="Calibri"/>
                      </a:endParaRP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 marR="548005" algn="r">
                        <a:lnSpc>
                          <a:spcPts val="1235"/>
                        </a:lnSpc>
                        <a:spcBef>
                          <a:spcPts val="635"/>
                        </a:spcBef>
                      </a:pPr>
                      <a:r>
                        <a:rPr sz="1100" b="1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11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dirty="0">
                          <a:latin typeface="Arial"/>
                          <a:cs typeface="Arial"/>
                        </a:rPr>
                        <a:t>Budget</a:t>
                      </a:r>
                      <a:r>
                        <a:rPr sz="1100" b="1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b="1" spc="-10" dirty="0">
                          <a:latin typeface="Arial"/>
                          <a:cs typeface="Arial"/>
                        </a:rPr>
                        <a:t>Remaining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8064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1235"/>
                        </a:lnSpc>
                        <a:spcBef>
                          <a:spcPts val="635"/>
                        </a:spcBef>
                      </a:pPr>
                      <a:r>
                        <a:rPr sz="1100" b="1" spc="-20" dirty="0">
                          <a:latin typeface="Arial"/>
                          <a:cs typeface="Arial"/>
                        </a:rPr>
                        <a:t>2.6%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8064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7680" y="6239255"/>
            <a:ext cx="2776727" cy="61874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7324" y="815340"/>
            <a:ext cx="10817350" cy="381832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25</a:t>
            </a:fld>
            <a:endParaRPr sz="245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20633" y="371793"/>
            <a:ext cx="5708650" cy="40449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677160" algn="l"/>
              </a:tabLst>
            </a:pPr>
            <a:r>
              <a:rPr sz="2450" b="0" spc="160" dirty="0">
                <a:solidFill>
                  <a:srgbClr val="000000"/>
                </a:solidFill>
                <a:latin typeface="Gill Sans MT"/>
                <a:cs typeface="Gill Sans MT"/>
              </a:rPr>
              <a:t>Financial</a:t>
            </a:r>
            <a:r>
              <a:rPr sz="2450" b="0" spc="-2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70" dirty="0">
                <a:solidFill>
                  <a:srgbClr val="000000"/>
                </a:solidFill>
                <a:latin typeface="Gill Sans MT"/>
                <a:cs typeface="Gill Sans MT"/>
              </a:rPr>
              <a:t>Reports:</a:t>
            </a:r>
            <a:r>
              <a:rPr sz="2450" b="0" dirty="0">
                <a:solidFill>
                  <a:srgbClr val="000000"/>
                </a:solidFill>
                <a:latin typeface="Gill Sans MT"/>
                <a:cs typeface="Gill Sans MT"/>
              </a:rPr>
              <a:t>	</a:t>
            </a:r>
            <a:r>
              <a:rPr sz="2450" b="0" spc="155" dirty="0">
                <a:solidFill>
                  <a:srgbClr val="000000"/>
                </a:solidFill>
                <a:latin typeface="Gill Sans MT"/>
                <a:cs typeface="Gill Sans MT"/>
              </a:rPr>
              <a:t>2017</a:t>
            </a:r>
            <a:r>
              <a:rPr sz="2450" b="0" spc="-3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120" dirty="0">
                <a:solidFill>
                  <a:srgbClr val="000000"/>
                </a:solidFill>
                <a:latin typeface="Gill Sans MT"/>
                <a:cs typeface="Gill Sans MT"/>
              </a:rPr>
              <a:t>Bond</a:t>
            </a:r>
            <a:r>
              <a:rPr sz="2450" b="0" spc="-45" dirty="0">
                <a:solidFill>
                  <a:srgbClr val="000000"/>
                </a:solidFill>
                <a:latin typeface="Gill Sans MT"/>
                <a:cs typeface="Gill Sans MT"/>
              </a:rPr>
              <a:t> </a:t>
            </a:r>
            <a:r>
              <a:rPr sz="2450" b="0" spc="170" dirty="0">
                <a:solidFill>
                  <a:srgbClr val="000000"/>
                </a:solidFill>
                <a:latin typeface="Gill Sans MT"/>
                <a:cs typeface="Gill Sans MT"/>
              </a:rPr>
              <a:t>Financials</a:t>
            </a:r>
            <a:endParaRPr sz="2450">
              <a:latin typeface="Gill Sans MT"/>
              <a:cs typeface="Gill Sans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45861" y="5020117"/>
            <a:ext cx="3782060" cy="492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661035">
              <a:lnSpc>
                <a:spcPct val="117700"/>
              </a:lnSpc>
              <a:spcBef>
                <a:spcPts val="90"/>
              </a:spcBef>
            </a:pPr>
            <a:r>
              <a:rPr sz="1300" spc="80" dirty="0">
                <a:latin typeface="Gill Sans MT"/>
                <a:cs typeface="Gill Sans MT"/>
              </a:rPr>
              <a:t>Program</a:t>
            </a:r>
            <a:r>
              <a:rPr sz="1300" spc="-20" dirty="0">
                <a:latin typeface="Gill Sans MT"/>
                <a:cs typeface="Gill Sans MT"/>
              </a:rPr>
              <a:t> </a:t>
            </a:r>
            <a:r>
              <a:rPr sz="1300" spc="60" dirty="0">
                <a:latin typeface="Gill Sans MT"/>
                <a:cs typeface="Gill Sans MT"/>
              </a:rPr>
              <a:t>Contingency</a:t>
            </a:r>
            <a:r>
              <a:rPr sz="1300" dirty="0">
                <a:latin typeface="Gill Sans MT"/>
                <a:cs typeface="Gill Sans MT"/>
              </a:rPr>
              <a:t> </a:t>
            </a:r>
            <a:r>
              <a:rPr sz="1300" spc="95" dirty="0">
                <a:latin typeface="Gill Sans MT"/>
                <a:cs typeface="Gill Sans MT"/>
              </a:rPr>
              <a:t>Beginning</a:t>
            </a:r>
            <a:r>
              <a:rPr sz="1300" spc="5" dirty="0">
                <a:latin typeface="Gill Sans MT"/>
                <a:cs typeface="Gill Sans MT"/>
              </a:rPr>
              <a:t> </a:t>
            </a:r>
            <a:r>
              <a:rPr sz="1300" spc="90" dirty="0">
                <a:latin typeface="Gill Sans MT"/>
                <a:cs typeface="Gill Sans MT"/>
              </a:rPr>
              <a:t>Balance </a:t>
            </a:r>
            <a:r>
              <a:rPr sz="1300" spc="80" dirty="0">
                <a:latin typeface="Gill Sans MT"/>
                <a:cs typeface="Gill Sans MT"/>
              </a:rPr>
              <a:t>Program</a:t>
            </a:r>
            <a:r>
              <a:rPr sz="1300" spc="-15" dirty="0">
                <a:latin typeface="Gill Sans MT"/>
                <a:cs typeface="Gill Sans MT"/>
              </a:rPr>
              <a:t> </a:t>
            </a:r>
            <a:r>
              <a:rPr sz="1300" spc="60" dirty="0">
                <a:latin typeface="Gill Sans MT"/>
                <a:cs typeface="Gill Sans MT"/>
              </a:rPr>
              <a:t>Contingency</a:t>
            </a:r>
            <a:r>
              <a:rPr sz="1300" spc="15" dirty="0">
                <a:latin typeface="Gill Sans MT"/>
                <a:cs typeface="Gill Sans MT"/>
              </a:rPr>
              <a:t> </a:t>
            </a:r>
            <a:r>
              <a:rPr sz="1300" spc="100" dirty="0">
                <a:latin typeface="Gill Sans MT"/>
                <a:cs typeface="Gill Sans MT"/>
              </a:rPr>
              <a:t>Balance</a:t>
            </a:r>
            <a:r>
              <a:rPr sz="1300" spc="5" dirty="0">
                <a:latin typeface="Gill Sans MT"/>
                <a:cs typeface="Gill Sans MT"/>
              </a:rPr>
              <a:t> </a:t>
            </a:r>
            <a:r>
              <a:rPr sz="1300" spc="-125" dirty="0">
                <a:latin typeface="Gill Sans MT"/>
                <a:cs typeface="Gill Sans MT"/>
              </a:rPr>
              <a:t>@</a:t>
            </a:r>
            <a:r>
              <a:rPr sz="1300" spc="-20" dirty="0">
                <a:latin typeface="Gill Sans MT"/>
                <a:cs typeface="Gill Sans MT"/>
              </a:rPr>
              <a:t> </a:t>
            </a:r>
            <a:r>
              <a:rPr sz="1300" spc="75" dirty="0">
                <a:latin typeface="Gill Sans MT"/>
                <a:cs typeface="Gill Sans MT"/>
              </a:rPr>
              <a:t>September</a:t>
            </a:r>
            <a:r>
              <a:rPr sz="1300" spc="15" dirty="0">
                <a:latin typeface="Gill Sans MT"/>
                <a:cs typeface="Gill Sans MT"/>
              </a:rPr>
              <a:t> </a:t>
            </a:r>
            <a:r>
              <a:rPr sz="1300" spc="70" dirty="0">
                <a:latin typeface="Gill Sans MT"/>
                <a:cs typeface="Gill Sans MT"/>
              </a:rPr>
              <a:t>2023</a:t>
            </a:r>
            <a:endParaRPr sz="130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34394" y="5020117"/>
            <a:ext cx="1014094" cy="855980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300" spc="50" dirty="0">
                <a:latin typeface="Gill Sans MT"/>
                <a:cs typeface="Gill Sans MT"/>
              </a:rPr>
              <a:t>$73,822,000</a:t>
            </a:r>
            <a:endParaRPr sz="1300">
              <a:latin typeface="Gill Sans MT"/>
              <a:cs typeface="Gill Sans MT"/>
            </a:endParaRPr>
          </a:p>
          <a:p>
            <a:pPr marL="43180">
              <a:lnSpc>
                <a:spcPct val="100000"/>
              </a:lnSpc>
              <a:spcBef>
                <a:spcPts val="275"/>
              </a:spcBef>
              <a:tabLst>
                <a:tab pos="346075" algn="l"/>
              </a:tabLst>
            </a:pPr>
            <a:r>
              <a:rPr sz="1300" spc="-50" dirty="0">
                <a:latin typeface="Gill Sans MT"/>
                <a:cs typeface="Gill Sans MT"/>
              </a:rPr>
              <a:t>$</a:t>
            </a:r>
            <a:r>
              <a:rPr sz="1300" dirty="0">
                <a:latin typeface="Gill Sans MT"/>
                <a:cs typeface="Gill Sans MT"/>
              </a:rPr>
              <a:t>	</a:t>
            </a:r>
            <a:r>
              <a:rPr sz="1300" spc="65" dirty="0">
                <a:latin typeface="Gill Sans MT"/>
                <a:cs typeface="Gill Sans MT"/>
              </a:rPr>
              <a:t>788,012</a:t>
            </a:r>
            <a:endParaRPr sz="1300">
              <a:latin typeface="Gill Sans MT"/>
              <a:cs typeface="Gill Sans MT"/>
            </a:endParaRPr>
          </a:p>
          <a:p>
            <a:pPr marL="631825">
              <a:lnSpc>
                <a:spcPct val="100000"/>
              </a:lnSpc>
              <a:spcBef>
                <a:spcPts val="1305"/>
              </a:spcBef>
            </a:pPr>
            <a:r>
              <a:rPr sz="1300" b="1" spc="-20" dirty="0">
                <a:latin typeface="Gill Sans MT"/>
                <a:cs typeface="Gill Sans MT"/>
              </a:rPr>
              <a:t>1.1%</a:t>
            </a:r>
            <a:endParaRPr sz="1300">
              <a:latin typeface="Gill Sans MT"/>
              <a:cs typeface="Gill Sans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30131" y="5647546"/>
            <a:ext cx="1004569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b="1" dirty="0">
                <a:latin typeface="Gill Sans MT"/>
                <a:cs typeface="Gill Sans MT"/>
              </a:rPr>
              <a:t>%</a:t>
            </a:r>
            <a:r>
              <a:rPr sz="1300" b="1" spc="30" dirty="0">
                <a:latin typeface="Gill Sans MT"/>
                <a:cs typeface="Gill Sans MT"/>
              </a:rPr>
              <a:t> </a:t>
            </a:r>
            <a:r>
              <a:rPr sz="1300" b="1" spc="-10" dirty="0">
                <a:latin typeface="Gill Sans MT"/>
                <a:cs typeface="Gill Sans MT"/>
              </a:rPr>
              <a:t>Remaining</a:t>
            </a:r>
            <a:endParaRPr sz="1300">
              <a:latin typeface="Gill Sans MT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5577" y="5690262"/>
            <a:ext cx="374650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Please</a:t>
            </a:r>
            <a:r>
              <a:rPr sz="1300" b="1" spc="75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See</a:t>
            </a:r>
            <a:r>
              <a:rPr sz="1300" b="1" spc="6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</a:rPr>
              <a:t>File:</a:t>
            </a:r>
            <a:r>
              <a:rPr sz="1300" b="1" spc="38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2017</a:t>
            </a:r>
            <a:r>
              <a:rPr sz="1300" b="1" spc="5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Bond</a:t>
            </a:r>
            <a:r>
              <a:rPr sz="1300" b="1" spc="3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Program</a:t>
            </a:r>
            <a:r>
              <a:rPr sz="1300" b="1" spc="5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3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Contingency</a:t>
            </a:r>
            <a:r>
              <a:rPr sz="1300" b="1" spc="2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300" b="1" spc="-2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Log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8032" y="4480571"/>
            <a:ext cx="454025" cy="21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50" b="1" spc="-10" dirty="0">
                <a:latin typeface="Calibri"/>
                <a:cs typeface="Calibri"/>
              </a:rPr>
              <a:t>Notes</a:t>
            </a:r>
            <a:r>
              <a:rPr sz="1250" i="1" spc="-10" dirty="0">
                <a:latin typeface="Calibri"/>
                <a:cs typeface="Calibri"/>
              </a:rPr>
              <a:t>:</a:t>
            </a:r>
            <a:endParaRPr sz="12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47884" y="4687835"/>
            <a:ext cx="2188845" cy="66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3825" marR="5080" indent="-111760">
              <a:lnSpc>
                <a:spcPct val="100000"/>
              </a:lnSpc>
              <a:spcBef>
                <a:spcPts val="100"/>
              </a:spcBef>
            </a:pPr>
            <a:r>
              <a:rPr sz="600" i="1" dirty="0">
                <a:latin typeface="Gill Sans MT"/>
                <a:cs typeface="Gill Sans MT"/>
              </a:rPr>
              <a:t>1.</a:t>
            </a:r>
            <a:r>
              <a:rPr sz="600" i="1" spc="305" dirty="0">
                <a:latin typeface="Gill Sans MT"/>
                <a:cs typeface="Gill Sans MT"/>
              </a:rPr>
              <a:t> </a:t>
            </a:r>
            <a:r>
              <a:rPr sz="800" i="1" spc="65" dirty="0">
                <a:latin typeface="Gill Sans MT"/>
                <a:cs typeface="Gill Sans MT"/>
              </a:rPr>
              <a:t>Changes</a:t>
            </a:r>
            <a:r>
              <a:rPr sz="800" i="1" dirty="0">
                <a:latin typeface="Gill Sans MT"/>
                <a:cs typeface="Gill Sans MT"/>
              </a:rPr>
              <a:t> in</a:t>
            </a:r>
            <a:r>
              <a:rPr sz="800" i="1" spc="-10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Balance</a:t>
            </a:r>
            <a:r>
              <a:rPr sz="800" i="1" spc="10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are</a:t>
            </a:r>
            <a:r>
              <a:rPr sz="800" i="1" spc="30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due</a:t>
            </a:r>
            <a:r>
              <a:rPr sz="800" i="1" spc="-5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to</a:t>
            </a:r>
            <a:r>
              <a:rPr sz="800" i="1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Budget </a:t>
            </a:r>
            <a:r>
              <a:rPr sz="800" i="1" spc="55" dirty="0">
                <a:latin typeface="Gill Sans MT"/>
                <a:cs typeface="Gill Sans MT"/>
              </a:rPr>
              <a:t>Transfers</a:t>
            </a:r>
            <a:r>
              <a:rPr sz="800" i="1" spc="20" dirty="0">
                <a:latin typeface="Gill Sans MT"/>
                <a:cs typeface="Gill Sans MT"/>
              </a:rPr>
              <a:t> </a:t>
            </a:r>
            <a:r>
              <a:rPr sz="800" i="1" spc="60" dirty="0">
                <a:latin typeface="Gill Sans MT"/>
                <a:cs typeface="Gill Sans MT"/>
              </a:rPr>
              <a:t>posted</a:t>
            </a:r>
            <a:r>
              <a:rPr sz="800" i="1" spc="10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throughout</a:t>
            </a:r>
            <a:r>
              <a:rPr sz="800" i="1" dirty="0">
                <a:latin typeface="Gill Sans MT"/>
                <a:cs typeface="Gill Sans MT"/>
              </a:rPr>
              <a:t> the</a:t>
            </a:r>
            <a:r>
              <a:rPr sz="800" i="1" spc="25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2017</a:t>
            </a:r>
            <a:r>
              <a:rPr sz="800" i="1" spc="10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Bond </a:t>
            </a:r>
            <a:r>
              <a:rPr sz="800" i="1" spc="65" dirty="0">
                <a:latin typeface="Gill Sans MT"/>
                <a:cs typeface="Gill Sans MT"/>
              </a:rPr>
              <a:t>Program</a:t>
            </a:r>
            <a:r>
              <a:rPr sz="800" i="1" spc="-25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to</a:t>
            </a:r>
            <a:r>
              <a:rPr sz="800" i="1" spc="-10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support</a:t>
            </a:r>
            <a:r>
              <a:rPr sz="800" i="1" spc="-30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active</a:t>
            </a:r>
            <a:r>
              <a:rPr sz="800" i="1" spc="-20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2017</a:t>
            </a:r>
            <a:r>
              <a:rPr sz="800" i="1" spc="-25" dirty="0">
                <a:latin typeface="Gill Sans MT"/>
                <a:cs typeface="Gill Sans MT"/>
              </a:rPr>
              <a:t> </a:t>
            </a:r>
            <a:r>
              <a:rPr sz="800" i="1" spc="70" dirty="0">
                <a:latin typeface="Gill Sans MT"/>
                <a:cs typeface="Gill Sans MT"/>
              </a:rPr>
              <a:t>Bond</a:t>
            </a:r>
            <a:r>
              <a:rPr sz="800" i="1" spc="-20" dirty="0">
                <a:latin typeface="Gill Sans MT"/>
                <a:cs typeface="Gill Sans MT"/>
              </a:rPr>
              <a:t> </a:t>
            </a:r>
            <a:r>
              <a:rPr sz="800" i="1" spc="45" dirty="0">
                <a:latin typeface="Gill Sans MT"/>
                <a:cs typeface="Gill Sans MT"/>
              </a:rPr>
              <a:t>projects.</a:t>
            </a:r>
            <a:endParaRPr sz="800">
              <a:latin typeface="Gill Sans MT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600" i="1" dirty="0">
                <a:latin typeface="Gill Sans MT"/>
                <a:cs typeface="Gill Sans MT"/>
              </a:rPr>
              <a:t>2.</a:t>
            </a:r>
            <a:r>
              <a:rPr sz="600" i="1" spc="290" dirty="0">
                <a:latin typeface="Gill Sans MT"/>
                <a:cs typeface="Gill Sans MT"/>
              </a:rPr>
              <a:t> </a:t>
            </a:r>
            <a:r>
              <a:rPr sz="800" i="1" spc="45" dirty="0">
                <a:latin typeface="Gill Sans MT"/>
                <a:cs typeface="Gill Sans MT"/>
              </a:rPr>
              <a:t>Reporting</a:t>
            </a:r>
            <a:r>
              <a:rPr sz="800" i="1" spc="-20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periods</a:t>
            </a:r>
            <a:r>
              <a:rPr sz="800" i="1" spc="-25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with</a:t>
            </a:r>
            <a:r>
              <a:rPr sz="800" i="1" spc="-10" dirty="0">
                <a:latin typeface="Gill Sans MT"/>
                <a:cs typeface="Gill Sans MT"/>
              </a:rPr>
              <a:t> </a:t>
            </a:r>
            <a:r>
              <a:rPr sz="800" i="1" spc="65" dirty="0">
                <a:latin typeface="Gill Sans MT"/>
                <a:cs typeface="Gill Sans MT"/>
              </a:rPr>
              <a:t>no</a:t>
            </a:r>
            <a:r>
              <a:rPr sz="800" i="1" spc="-5" dirty="0">
                <a:latin typeface="Gill Sans MT"/>
                <a:cs typeface="Gill Sans MT"/>
              </a:rPr>
              <a:t> </a:t>
            </a:r>
            <a:r>
              <a:rPr sz="800" i="1" spc="70" dirty="0">
                <a:latin typeface="Gill Sans MT"/>
                <a:cs typeface="Gill Sans MT"/>
              </a:rPr>
              <a:t>changes</a:t>
            </a:r>
            <a:r>
              <a:rPr sz="800" i="1" spc="-10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in </a:t>
            </a:r>
            <a:r>
              <a:rPr sz="800" i="1" spc="55" dirty="0">
                <a:latin typeface="Gill Sans MT"/>
                <a:cs typeface="Gill Sans MT"/>
              </a:rPr>
              <a:t>Program</a:t>
            </a:r>
            <a:endParaRPr sz="800">
              <a:latin typeface="Gill Sans MT"/>
              <a:cs typeface="Gill Sans MT"/>
            </a:endParaRPr>
          </a:p>
          <a:p>
            <a:pPr marL="123825">
              <a:lnSpc>
                <a:spcPct val="100000"/>
              </a:lnSpc>
              <a:spcBef>
                <a:spcPts val="145"/>
              </a:spcBef>
            </a:pPr>
            <a:r>
              <a:rPr sz="800" i="1" spc="60" dirty="0">
                <a:latin typeface="Gill Sans MT"/>
                <a:cs typeface="Gill Sans MT"/>
              </a:rPr>
              <a:t>Contingency</a:t>
            </a:r>
            <a:r>
              <a:rPr sz="800" i="1" spc="5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are</a:t>
            </a:r>
            <a:r>
              <a:rPr sz="800" i="1" spc="-5" dirty="0">
                <a:latin typeface="Gill Sans MT"/>
                <a:cs typeface="Gill Sans MT"/>
              </a:rPr>
              <a:t> </a:t>
            </a:r>
            <a:r>
              <a:rPr sz="800" i="1" spc="50" dirty="0">
                <a:latin typeface="Gill Sans MT"/>
                <a:cs typeface="Gill Sans MT"/>
              </a:rPr>
              <a:t>not</a:t>
            </a:r>
            <a:r>
              <a:rPr sz="800" i="1" spc="15" dirty="0">
                <a:latin typeface="Gill Sans MT"/>
                <a:cs typeface="Gill Sans MT"/>
              </a:rPr>
              <a:t> </a:t>
            </a:r>
            <a:r>
              <a:rPr sz="800" i="1" spc="55" dirty="0">
                <a:latin typeface="Gill Sans MT"/>
                <a:cs typeface="Gill Sans MT"/>
              </a:rPr>
              <a:t>included</a:t>
            </a:r>
            <a:r>
              <a:rPr sz="800" i="1" spc="-5" dirty="0">
                <a:latin typeface="Gill Sans MT"/>
                <a:cs typeface="Gill Sans MT"/>
              </a:rPr>
              <a:t> </a:t>
            </a:r>
            <a:r>
              <a:rPr sz="800" i="1" dirty="0">
                <a:latin typeface="Gill Sans MT"/>
                <a:cs typeface="Gill Sans MT"/>
              </a:rPr>
              <a:t>in</a:t>
            </a:r>
            <a:r>
              <a:rPr sz="800" i="1" spc="20" dirty="0">
                <a:latin typeface="Gill Sans MT"/>
                <a:cs typeface="Gill Sans MT"/>
              </a:rPr>
              <a:t> </a:t>
            </a:r>
            <a:r>
              <a:rPr sz="800" i="1" spc="-10" dirty="0">
                <a:latin typeface="Gill Sans MT"/>
                <a:cs typeface="Gill Sans MT"/>
              </a:rPr>
              <a:t>chart.</a:t>
            </a:r>
            <a:endParaRPr sz="800">
              <a:latin typeface="Gill Sans MT"/>
              <a:cs typeface="Gill Sans MT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178296"/>
            <a:ext cx="2828543" cy="62026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0768" y="915924"/>
            <a:ext cx="10824959" cy="3639972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26</a:t>
            </a:fld>
            <a:endParaRPr sz="245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6081" y="1293113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90" dirty="0">
                <a:solidFill>
                  <a:srgbClr val="11237D"/>
                </a:solidFill>
              </a:rPr>
              <a:t>2022</a:t>
            </a:r>
            <a:r>
              <a:rPr sz="3600" spc="5" dirty="0">
                <a:solidFill>
                  <a:srgbClr val="11237D"/>
                </a:solidFill>
              </a:rPr>
              <a:t> </a:t>
            </a:r>
            <a:r>
              <a:rPr sz="3600" dirty="0">
                <a:solidFill>
                  <a:srgbClr val="11237D"/>
                </a:solidFill>
              </a:rPr>
              <a:t>Bond</a:t>
            </a:r>
            <a:r>
              <a:rPr sz="3600" spc="-30" dirty="0">
                <a:solidFill>
                  <a:srgbClr val="11237D"/>
                </a:solidFill>
              </a:rPr>
              <a:t> </a:t>
            </a:r>
            <a:r>
              <a:rPr sz="3600" spc="105" dirty="0">
                <a:solidFill>
                  <a:srgbClr val="11237D"/>
                </a:solidFill>
              </a:rPr>
              <a:t>Financials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597527" y="1905296"/>
            <a:ext cx="4171315" cy="1981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95"/>
              </a:spcBef>
            </a:pP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On</a:t>
            </a:r>
            <a:r>
              <a:rPr sz="2000" spc="-9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Tuesday,</a:t>
            </a:r>
            <a:r>
              <a:rPr sz="2000" spc="-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Nov.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8,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2022,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voters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passed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all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three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1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Austin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ISD’s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bond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proposals,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investment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$2.44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billion in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local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schools.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365F92"/>
                </a:solidFill>
                <a:latin typeface="Calibri"/>
                <a:cs typeface="Calibri"/>
              </a:rPr>
              <a:t>Please</a:t>
            </a:r>
            <a:r>
              <a:rPr sz="1600" b="1" spc="-7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365F92"/>
                </a:solidFill>
                <a:latin typeface="Calibri"/>
                <a:cs typeface="Calibri"/>
              </a:rPr>
              <a:t>See</a:t>
            </a:r>
            <a:r>
              <a:rPr sz="1600" b="1" spc="-40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365F92"/>
                </a:solidFill>
                <a:latin typeface="Calibri"/>
                <a:cs typeface="Calibri"/>
              </a:rPr>
              <a:t>File:</a:t>
            </a:r>
            <a:r>
              <a:rPr sz="1600" b="1" spc="-55" dirty="0">
                <a:solidFill>
                  <a:srgbClr val="365F92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2022</a:t>
            </a:r>
            <a:r>
              <a:rPr sz="1600" b="1" spc="-1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600" b="1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Bond</a:t>
            </a:r>
            <a:r>
              <a:rPr sz="1600" b="1" spc="-25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600" b="1" spc="-10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Program</a:t>
            </a:r>
            <a:r>
              <a:rPr sz="1600" b="1" spc="-20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1600" b="1" spc="-10" dirty="0">
                <a:solidFill>
                  <a:srgbClr val="365F92"/>
                </a:solidFill>
                <a:latin typeface="Calibri"/>
                <a:cs typeface="Calibri"/>
                <a:hlinkClick r:id="rId2"/>
              </a:rPr>
              <a:t>Financials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6705600" y="1287691"/>
            <a:ext cx="4688205" cy="4325620"/>
            <a:chOff x="6705600" y="1287691"/>
            <a:chExt cx="4688205" cy="4325620"/>
          </a:xfrm>
        </p:grpSpPr>
        <p:sp>
          <p:nvSpPr>
            <p:cNvPr id="9" name="object 9"/>
            <p:cNvSpPr/>
            <p:nvPr/>
          </p:nvSpPr>
          <p:spPr>
            <a:xfrm>
              <a:off x="6836829" y="1287691"/>
              <a:ext cx="4556760" cy="4174490"/>
            </a:xfrm>
            <a:custGeom>
              <a:avLst/>
              <a:gdLst/>
              <a:ahLst/>
              <a:cxnLst/>
              <a:rect l="l" t="t" r="r" b="b"/>
              <a:pathLst>
                <a:path w="4556759" h="4174490">
                  <a:moveTo>
                    <a:pt x="4556760" y="0"/>
                  </a:moveTo>
                  <a:lnTo>
                    <a:pt x="0" y="0"/>
                  </a:lnTo>
                  <a:lnTo>
                    <a:pt x="0" y="4174236"/>
                  </a:lnTo>
                  <a:lnTo>
                    <a:pt x="4556760" y="4174236"/>
                  </a:lnTo>
                  <a:lnTo>
                    <a:pt x="4556760" y="0"/>
                  </a:lnTo>
                  <a:close/>
                </a:path>
              </a:pathLst>
            </a:custGeom>
            <a:solidFill>
              <a:srgbClr val="05A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05600" y="1438655"/>
              <a:ext cx="4556746" cy="4174236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27</a:t>
            </a:fld>
            <a:endParaRPr sz="245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sp>
          <p:nvSpPr>
            <p:cNvPr id="8" name="object 8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72627" y="0"/>
              <a:ext cx="4119371" cy="1697735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40530" rIns="0" bIns="0" rtlCol="0">
            <a:spAutoFit/>
          </a:bodyPr>
          <a:lstStyle/>
          <a:p>
            <a:pPr marL="132080" algn="ctr">
              <a:lnSpc>
                <a:spcPct val="100000"/>
              </a:lnSpc>
              <a:spcBef>
                <a:spcPts val="130"/>
              </a:spcBef>
            </a:pPr>
            <a:r>
              <a:rPr dirty="0"/>
              <a:t>Next</a:t>
            </a:r>
            <a:r>
              <a:rPr spc="5" dirty="0"/>
              <a:t> </a:t>
            </a:r>
            <a:r>
              <a:rPr spc="-25" dirty="0"/>
              <a:t>Up:</a:t>
            </a:r>
          </a:p>
          <a:p>
            <a:pPr marL="142240" marR="5080" algn="ctr">
              <a:lnSpc>
                <a:spcPts val="5920"/>
              </a:lnSpc>
              <a:spcBef>
                <a:spcPts val="105"/>
              </a:spcBef>
            </a:pPr>
            <a:r>
              <a:rPr dirty="0"/>
              <a:t>Historically</a:t>
            </a:r>
            <a:r>
              <a:rPr spc="-45" dirty="0"/>
              <a:t> </a:t>
            </a:r>
            <a:r>
              <a:rPr dirty="0"/>
              <a:t>Underutilized</a:t>
            </a:r>
            <a:r>
              <a:rPr spc="-35" dirty="0"/>
              <a:t> </a:t>
            </a:r>
            <a:r>
              <a:rPr spc="-10" dirty="0"/>
              <a:t>Business Program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2840"/>
              </a:lnSpc>
            </a:pPr>
            <a:fld id="{81D60167-4931-47E6-BA6A-407CBD079E47}" type="slidenum">
              <a:rPr sz="2450" spc="-25" dirty="0"/>
              <a:t>28</a:t>
            </a:fld>
            <a:endParaRPr sz="245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2544" y="2379724"/>
            <a:ext cx="5276850" cy="198818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-3810" algn="ctr">
              <a:lnSpc>
                <a:spcPct val="116100"/>
              </a:lnSpc>
              <a:spcBef>
                <a:spcPts val="85"/>
              </a:spcBef>
            </a:pPr>
            <a:r>
              <a:rPr spc="65" dirty="0">
                <a:solidFill>
                  <a:srgbClr val="00A3C6"/>
                </a:solidFill>
              </a:rPr>
              <a:t>Historically </a:t>
            </a:r>
            <a:r>
              <a:rPr dirty="0">
                <a:solidFill>
                  <a:srgbClr val="00A3C6"/>
                </a:solidFill>
              </a:rPr>
              <a:t>Underutilized</a:t>
            </a:r>
            <a:r>
              <a:rPr spc="445" dirty="0">
                <a:solidFill>
                  <a:srgbClr val="00A3C6"/>
                </a:solidFill>
              </a:rPr>
              <a:t> </a:t>
            </a:r>
            <a:r>
              <a:rPr spc="100" dirty="0">
                <a:solidFill>
                  <a:srgbClr val="00A3C6"/>
                </a:solidFill>
              </a:rPr>
              <a:t>Business </a:t>
            </a:r>
            <a:r>
              <a:rPr spc="140" dirty="0">
                <a:solidFill>
                  <a:srgbClr val="00A3C6"/>
                </a:solidFill>
              </a:rPr>
              <a:t>Program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1" y="600455"/>
            <a:ext cx="3712463" cy="10607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733475" y="6377206"/>
            <a:ext cx="213995" cy="214629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29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9" y="0"/>
              <a:ext cx="754367" cy="16977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/>
              <a:t>Public</a:t>
            </a:r>
            <a:r>
              <a:rPr sz="4000" spc="175" dirty="0"/>
              <a:t> </a:t>
            </a:r>
            <a:r>
              <a:rPr sz="4000" spc="35" dirty="0"/>
              <a:t>Comment</a:t>
            </a:r>
            <a:endParaRPr sz="4000"/>
          </a:p>
        </p:txBody>
      </p:sp>
      <p:sp>
        <p:nvSpPr>
          <p:cNvPr id="7" name="object 7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61594">
              <a:lnSpc>
                <a:spcPct val="101600"/>
              </a:lnSpc>
              <a:spcBef>
                <a:spcPts val="80"/>
              </a:spcBef>
            </a:pP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All</a:t>
            </a:r>
            <a:r>
              <a:rPr sz="2500" b="1" spc="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regular</a:t>
            </a:r>
            <a:r>
              <a:rPr sz="2500" b="1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and</a:t>
            </a:r>
            <a:r>
              <a:rPr sz="2500" b="1" spc="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plenary</a:t>
            </a:r>
            <a:r>
              <a:rPr sz="2500" b="1" spc="8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meetings</a:t>
            </a:r>
            <a:r>
              <a:rPr sz="2500" b="1" spc="6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2500" b="1" spc="-4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AISD</a:t>
            </a:r>
            <a:r>
              <a:rPr sz="2500" b="1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advisory</a:t>
            </a:r>
            <a:r>
              <a:rPr sz="2500" b="1" spc="8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bodies</a:t>
            </a:r>
            <a:r>
              <a:rPr sz="2500" b="1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are</a:t>
            </a:r>
            <a:r>
              <a:rPr sz="2500" b="1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open</a:t>
            </a:r>
            <a:r>
              <a:rPr sz="2500" b="1" spc="8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spc="-25" dirty="0">
                <a:solidFill>
                  <a:srgbClr val="000000"/>
                </a:solidFill>
                <a:latin typeface="Arial"/>
                <a:cs typeface="Arial"/>
              </a:rPr>
              <a:t>to </a:t>
            </a:r>
            <a:r>
              <a:rPr sz="2500" b="1" dirty="0">
                <a:solidFill>
                  <a:srgbClr val="000000"/>
                </a:solidFill>
                <a:latin typeface="Arial"/>
                <a:cs typeface="Arial"/>
              </a:rPr>
              <a:t>the</a:t>
            </a:r>
            <a:r>
              <a:rPr sz="2500" b="1" spc="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500" b="1" spc="-10" dirty="0">
                <a:solidFill>
                  <a:srgbClr val="000000"/>
                </a:solidFill>
                <a:latin typeface="Arial"/>
                <a:cs typeface="Arial"/>
              </a:rPr>
              <a:t>public.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Arial"/>
              <a:cs typeface="Arial"/>
            </a:endParaRPr>
          </a:p>
          <a:p>
            <a:pPr marL="12700" marR="250190">
              <a:lnSpc>
                <a:spcPct val="100400"/>
              </a:lnSpc>
            </a:pPr>
            <a:r>
              <a:rPr sz="2500" dirty="0">
                <a:solidFill>
                  <a:srgbClr val="000000"/>
                </a:solidFill>
              </a:rPr>
              <a:t>Members</a:t>
            </a:r>
            <a:r>
              <a:rPr sz="2500" spc="7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of</a:t>
            </a:r>
            <a:r>
              <a:rPr sz="2500" spc="4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the</a:t>
            </a:r>
            <a:r>
              <a:rPr sz="2500" spc="4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public</a:t>
            </a:r>
            <a:r>
              <a:rPr sz="2500" spc="6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may</a:t>
            </a:r>
            <a:r>
              <a:rPr sz="2500" spc="6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join</a:t>
            </a:r>
            <a:r>
              <a:rPr sz="2500" spc="3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CBOC</a:t>
            </a:r>
            <a:r>
              <a:rPr sz="2500" spc="4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meetings</a:t>
            </a:r>
            <a:r>
              <a:rPr sz="2500" spc="7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in</a:t>
            </a:r>
            <a:r>
              <a:rPr sz="2500" spc="3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person</a:t>
            </a:r>
            <a:r>
              <a:rPr sz="2500" spc="7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and</a:t>
            </a:r>
            <a:r>
              <a:rPr sz="2500" spc="55" dirty="0">
                <a:solidFill>
                  <a:srgbClr val="000000"/>
                </a:solidFill>
              </a:rPr>
              <a:t> </a:t>
            </a:r>
            <a:r>
              <a:rPr sz="2500" spc="-10" dirty="0">
                <a:solidFill>
                  <a:srgbClr val="000000"/>
                </a:solidFill>
              </a:rPr>
              <a:t>provide </a:t>
            </a:r>
            <a:r>
              <a:rPr sz="2500" dirty="0">
                <a:solidFill>
                  <a:srgbClr val="000000"/>
                </a:solidFill>
              </a:rPr>
              <a:t>comment</a:t>
            </a:r>
            <a:r>
              <a:rPr sz="2500" spc="5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during</a:t>
            </a:r>
            <a:r>
              <a:rPr sz="2500" spc="7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the</a:t>
            </a:r>
            <a:r>
              <a:rPr sz="2500" spc="5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meeting</a:t>
            </a:r>
            <a:r>
              <a:rPr sz="2500" spc="6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or</a:t>
            </a:r>
            <a:r>
              <a:rPr sz="2500" spc="5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directly</a:t>
            </a:r>
            <a:r>
              <a:rPr sz="2500" spc="3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to</a:t>
            </a:r>
            <a:r>
              <a:rPr sz="2500" spc="5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the</a:t>
            </a:r>
            <a:r>
              <a:rPr sz="2500" spc="4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shared</a:t>
            </a:r>
            <a:r>
              <a:rPr sz="2500" spc="6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CBOC</a:t>
            </a:r>
            <a:r>
              <a:rPr sz="2500" spc="5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inbox</a:t>
            </a:r>
            <a:r>
              <a:rPr sz="2500" spc="60" dirty="0">
                <a:solidFill>
                  <a:srgbClr val="000000"/>
                </a:solidFill>
              </a:rPr>
              <a:t> </a:t>
            </a:r>
            <a:r>
              <a:rPr sz="2500" spc="-10" dirty="0">
                <a:solidFill>
                  <a:srgbClr val="000000"/>
                </a:solidFill>
              </a:rPr>
              <a:t>before </a:t>
            </a:r>
            <a:r>
              <a:rPr sz="2500" dirty="0">
                <a:solidFill>
                  <a:srgbClr val="000000"/>
                </a:solidFill>
              </a:rPr>
              <a:t>the</a:t>
            </a:r>
            <a:r>
              <a:rPr sz="2500" spc="50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meeting</a:t>
            </a:r>
            <a:r>
              <a:rPr sz="2500" spc="75" dirty="0">
                <a:solidFill>
                  <a:srgbClr val="000000"/>
                </a:solidFill>
              </a:rPr>
              <a:t> </a:t>
            </a:r>
            <a:r>
              <a:rPr sz="2500" spc="-10" dirty="0">
                <a:solidFill>
                  <a:srgbClr val="000000"/>
                </a:solidFill>
              </a:rPr>
              <a:t>begins.</a:t>
            </a:r>
            <a:endParaRPr sz="2500"/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700"/>
          </a:p>
          <a:p>
            <a:pPr marL="190500">
              <a:lnSpc>
                <a:spcPct val="100000"/>
              </a:lnSpc>
              <a:spcBef>
                <a:spcPts val="5"/>
              </a:spcBef>
            </a:pPr>
            <a:r>
              <a:rPr sz="2500" dirty="0">
                <a:solidFill>
                  <a:srgbClr val="000000"/>
                </a:solidFill>
              </a:rPr>
              <a:t>Email</a:t>
            </a:r>
            <a:r>
              <a:rPr sz="2500" spc="-85" dirty="0">
                <a:solidFill>
                  <a:srgbClr val="000000"/>
                </a:solidFill>
              </a:rPr>
              <a:t> </a:t>
            </a:r>
            <a:r>
              <a:rPr sz="2500" dirty="0">
                <a:solidFill>
                  <a:srgbClr val="000000"/>
                </a:solidFill>
              </a:rPr>
              <a:t>Address:</a:t>
            </a:r>
            <a:r>
              <a:rPr sz="2500" spc="90" dirty="0">
                <a:solidFill>
                  <a:srgbClr val="000000"/>
                </a:solidFill>
              </a:rPr>
              <a:t> </a:t>
            </a:r>
            <a:r>
              <a:rPr sz="25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cbocinternalinfo@austinisd.org</a:t>
            </a:r>
            <a:endParaRPr sz="2500"/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/>
          </a:p>
          <a:p>
            <a:pPr marL="12700">
              <a:lnSpc>
                <a:spcPct val="100000"/>
              </a:lnSpc>
            </a:pPr>
            <a:r>
              <a:rPr sz="2250" spc="-60" dirty="0">
                <a:solidFill>
                  <a:srgbClr val="000000"/>
                </a:solidFill>
              </a:rPr>
              <a:t>Ten</a:t>
            </a:r>
            <a:r>
              <a:rPr sz="2250" spc="-2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minutes</a:t>
            </a:r>
            <a:r>
              <a:rPr sz="2250" spc="-2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of</a:t>
            </a:r>
            <a:r>
              <a:rPr sz="2250" spc="-3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Public</a:t>
            </a:r>
            <a:r>
              <a:rPr sz="2250" spc="-2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Comment</a:t>
            </a:r>
            <a:r>
              <a:rPr sz="2250" spc="-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will</a:t>
            </a:r>
            <a:r>
              <a:rPr sz="2250" spc="-3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be</a:t>
            </a:r>
            <a:r>
              <a:rPr sz="2250" spc="-1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read.</a:t>
            </a:r>
            <a:r>
              <a:rPr sz="2250" spc="-3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No</a:t>
            </a:r>
            <a:r>
              <a:rPr sz="2250" spc="-1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more</a:t>
            </a:r>
            <a:r>
              <a:rPr sz="2250" spc="-2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than</a:t>
            </a:r>
            <a:r>
              <a:rPr sz="2250" spc="-2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two</a:t>
            </a:r>
            <a:r>
              <a:rPr sz="2250" spc="-25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minutes</a:t>
            </a:r>
            <a:r>
              <a:rPr sz="2250" spc="-30" dirty="0">
                <a:solidFill>
                  <a:srgbClr val="000000"/>
                </a:solidFill>
              </a:rPr>
              <a:t> </a:t>
            </a:r>
            <a:r>
              <a:rPr sz="2250" dirty="0">
                <a:solidFill>
                  <a:srgbClr val="000000"/>
                </a:solidFill>
              </a:rPr>
              <a:t>per</a:t>
            </a:r>
            <a:r>
              <a:rPr sz="2250" spc="-20" dirty="0">
                <a:solidFill>
                  <a:srgbClr val="000000"/>
                </a:solidFill>
              </a:rPr>
              <a:t> </a:t>
            </a:r>
            <a:r>
              <a:rPr sz="2250" spc="-10" dirty="0">
                <a:solidFill>
                  <a:srgbClr val="000000"/>
                </a:solidFill>
              </a:rPr>
              <a:t>person.</a:t>
            </a:r>
            <a:endParaRPr sz="2250"/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179307" y="108204"/>
            <a:ext cx="4012692" cy="1371599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2996" rIns="0" bIns="0" rtlCol="0">
            <a:spAutoFit/>
          </a:bodyPr>
          <a:lstStyle/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3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1269" y="805983"/>
          <a:ext cx="11742416" cy="2738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5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2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320675" marR="324485" indent="254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645" marR="317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292735" marR="287655" indent="26352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1615" marR="317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Progress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Participation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Goal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African</a:t>
                      </a:r>
                      <a:r>
                        <a:rPr sz="13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393,272.17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385,596.67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98.0%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Asian/Native</a:t>
                      </a:r>
                      <a:r>
                        <a:rPr sz="1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4,776,676.05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14.9%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4,535,800.65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95.0%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15.0%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7.4%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Hispanic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3,269,067.83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3,181,239.62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97.3%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Women-</a:t>
                      </a:r>
                      <a:r>
                        <a:rPr sz="1300" spc="-20" dirty="0">
                          <a:latin typeface="Arial"/>
                          <a:cs typeface="Arial"/>
                        </a:rPr>
                        <a:t>Owned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4,522,775.40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14.1%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4,402,014.95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97.3%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14.5%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HUB</a:t>
                      </a:r>
                      <a:r>
                        <a:rPr sz="13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12,961,791.45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40.5%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12,504,651.89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96.5%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41.2%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8572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28.5%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HUB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19,057,918.61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59.5%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17,817,734.78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93.5%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8265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b="1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0375" marR="317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32,019,710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30,322,386.67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 gridSpan="7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Note: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Numbers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add</a:t>
                      </a:r>
                      <a:r>
                        <a:rPr sz="11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spc="-10" dirty="0">
                          <a:latin typeface="Arial"/>
                          <a:cs typeface="Arial"/>
                        </a:rPr>
                        <a:t>rounding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9199" y="30779"/>
            <a:ext cx="11849100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spc="75" dirty="0">
                <a:solidFill>
                  <a:srgbClr val="073B92"/>
                </a:solidFill>
              </a:rPr>
              <a:t>2013</a:t>
            </a:r>
            <a:r>
              <a:rPr sz="2500" spc="10" dirty="0">
                <a:solidFill>
                  <a:srgbClr val="073B92"/>
                </a:solidFill>
              </a:rPr>
              <a:t> </a:t>
            </a:r>
            <a:r>
              <a:rPr sz="2500" spc="-195" dirty="0">
                <a:solidFill>
                  <a:srgbClr val="073B92"/>
                </a:solidFill>
              </a:rPr>
              <a:t>BOND</a:t>
            </a:r>
            <a:r>
              <a:rPr sz="2500" spc="25" dirty="0">
                <a:solidFill>
                  <a:srgbClr val="073B92"/>
                </a:solidFill>
              </a:rPr>
              <a:t> </a:t>
            </a:r>
            <a:r>
              <a:rPr sz="2500" spc="-105" dirty="0">
                <a:solidFill>
                  <a:srgbClr val="073B92"/>
                </a:solidFill>
              </a:rPr>
              <a:t>PROGRAM</a:t>
            </a:r>
            <a:r>
              <a:rPr sz="2500" spc="5" dirty="0">
                <a:solidFill>
                  <a:srgbClr val="073B92"/>
                </a:solidFill>
              </a:rPr>
              <a:t> </a:t>
            </a:r>
            <a:r>
              <a:rPr sz="2500" spc="170" dirty="0">
                <a:solidFill>
                  <a:srgbClr val="073B92"/>
                </a:solidFill>
              </a:rPr>
              <a:t>-</a:t>
            </a:r>
            <a:r>
              <a:rPr sz="2500" spc="15" dirty="0">
                <a:solidFill>
                  <a:srgbClr val="073B92"/>
                </a:solidFill>
              </a:rPr>
              <a:t> </a:t>
            </a:r>
            <a:r>
              <a:rPr sz="2500" spc="80" dirty="0">
                <a:solidFill>
                  <a:srgbClr val="073B92"/>
                </a:solidFill>
              </a:rPr>
              <a:t>Architecture</a:t>
            </a:r>
            <a:r>
              <a:rPr sz="2500" spc="60" dirty="0">
                <a:solidFill>
                  <a:srgbClr val="073B92"/>
                </a:solidFill>
              </a:rPr>
              <a:t> </a:t>
            </a:r>
            <a:r>
              <a:rPr sz="2500" spc="240" dirty="0">
                <a:solidFill>
                  <a:srgbClr val="073B92"/>
                </a:solidFill>
              </a:rPr>
              <a:t>/</a:t>
            </a:r>
            <a:r>
              <a:rPr sz="2500" spc="10" dirty="0">
                <a:solidFill>
                  <a:srgbClr val="073B92"/>
                </a:solidFill>
              </a:rPr>
              <a:t> </a:t>
            </a:r>
            <a:r>
              <a:rPr sz="2500" spc="50" dirty="0">
                <a:solidFill>
                  <a:srgbClr val="073B92"/>
                </a:solidFill>
              </a:rPr>
              <a:t>Engineering: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60" dirty="0">
                <a:solidFill>
                  <a:srgbClr val="073B92"/>
                </a:solidFill>
              </a:rPr>
              <a:t>Through</a:t>
            </a:r>
            <a:r>
              <a:rPr sz="2500" spc="35" dirty="0">
                <a:solidFill>
                  <a:srgbClr val="073B92"/>
                </a:solidFill>
              </a:rPr>
              <a:t> </a:t>
            </a:r>
            <a:r>
              <a:rPr sz="2500" dirty="0">
                <a:solidFill>
                  <a:srgbClr val="073B92"/>
                </a:solidFill>
              </a:rPr>
              <a:t>October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dirty="0">
                <a:solidFill>
                  <a:srgbClr val="073B92"/>
                </a:solidFill>
              </a:rPr>
              <a:t>15,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130" dirty="0">
                <a:solidFill>
                  <a:srgbClr val="073B92"/>
                </a:solidFill>
              </a:rPr>
              <a:t>2023</a:t>
            </a:r>
            <a:endParaRPr sz="25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2692" y="3738384"/>
            <a:ext cx="3941063" cy="291692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60886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z="1300" spc="-25" dirty="0"/>
              <a:t>30</a:t>
            </a:fld>
            <a:endParaRPr sz="13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1269" y="805983"/>
          <a:ext cx="11751941" cy="2738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6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5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27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493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320675" marR="324485" indent="254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645" marR="317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292735" marR="287655" indent="26352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1615" marR="317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Progress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Participation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84150" marR="317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Goal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African</a:t>
                      </a:r>
                      <a:r>
                        <a:rPr sz="13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4,906,027.52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4,904,922.06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100.0%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Asian/Native</a:t>
                      </a:r>
                      <a:r>
                        <a:rPr sz="1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3,440,270.82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3,437,048.12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99.9%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Hispanic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23,388,166.14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8.5%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22,910,163.69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98.0%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8.4%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8.1%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Women-</a:t>
                      </a:r>
                      <a:r>
                        <a:rPr sz="1300" spc="-20" dirty="0">
                          <a:latin typeface="Arial"/>
                          <a:cs typeface="Arial"/>
                        </a:rPr>
                        <a:t>Owned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36,036,606.08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35,947,240.16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99.8%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HUB</a:t>
                      </a:r>
                      <a:r>
                        <a:rPr sz="13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67,771,070.56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24.5%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67,199,374.03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99.2%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24.5%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HUB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208,592,749.39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75.5%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206,900,106.76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99.2%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8265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b="1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276,363,819.95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274,099,480.79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99.2%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 gridSpan="7">
                  <a:txBody>
                    <a:bodyPr/>
                    <a:lstStyle/>
                    <a:p>
                      <a:pPr marL="121285" marR="317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Note: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Numbers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add</a:t>
                      </a:r>
                      <a:r>
                        <a:rPr sz="11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spc="-10" dirty="0">
                          <a:latin typeface="Arial"/>
                          <a:cs typeface="Arial"/>
                        </a:rPr>
                        <a:t>rounding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450" y="189412"/>
            <a:ext cx="1015174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65" dirty="0">
                <a:solidFill>
                  <a:srgbClr val="073B92"/>
                </a:solidFill>
              </a:rPr>
              <a:t>2013</a:t>
            </a:r>
            <a:r>
              <a:rPr sz="2600" spc="-40" dirty="0">
                <a:solidFill>
                  <a:srgbClr val="073B92"/>
                </a:solidFill>
              </a:rPr>
              <a:t> </a:t>
            </a:r>
            <a:r>
              <a:rPr sz="2600" spc="-225" dirty="0">
                <a:solidFill>
                  <a:srgbClr val="073B92"/>
                </a:solidFill>
              </a:rPr>
              <a:t>BOND</a:t>
            </a:r>
            <a:r>
              <a:rPr sz="2600" spc="-5" dirty="0">
                <a:solidFill>
                  <a:srgbClr val="073B92"/>
                </a:solidFill>
              </a:rPr>
              <a:t> </a:t>
            </a:r>
            <a:r>
              <a:rPr sz="2600" spc="-145" dirty="0">
                <a:solidFill>
                  <a:srgbClr val="073B92"/>
                </a:solidFill>
              </a:rPr>
              <a:t>PROGRAM</a:t>
            </a:r>
            <a:r>
              <a:rPr sz="2600" spc="-5" dirty="0">
                <a:solidFill>
                  <a:srgbClr val="073B92"/>
                </a:solidFill>
              </a:rPr>
              <a:t> </a:t>
            </a:r>
            <a:r>
              <a:rPr sz="2600" spc="440" dirty="0">
                <a:solidFill>
                  <a:srgbClr val="073B92"/>
                </a:solidFill>
              </a:rPr>
              <a:t>–</a:t>
            </a:r>
            <a:r>
              <a:rPr sz="2600" spc="-25" dirty="0">
                <a:solidFill>
                  <a:srgbClr val="073B92"/>
                </a:solidFill>
              </a:rPr>
              <a:t> </a:t>
            </a:r>
            <a:r>
              <a:rPr sz="2600" spc="45" dirty="0">
                <a:solidFill>
                  <a:srgbClr val="073B92"/>
                </a:solidFill>
              </a:rPr>
              <a:t>Construction</a:t>
            </a:r>
            <a:r>
              <a:rPr sz="2600" spc="-40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:</a:t>
            </a:r>
            <a:r>
              <a:rPr sz="2600" spc="-30" dirty="0">
                <a:solidFill>
                  <a:srgbClr val="073B92"/>
                </a:solidFill>
              </a:rPr>
              <a:t> </a:t>
            </a:r>
            <a:r>
              <a:rPr sz="2600" spc="45" dirty="0">
                <a:solidFill>
                  <a:srgbClr val="073B92"/>
                </a:solidFill>
              </a:rPr>
              <a:t>Through</a:t>
            </a:r>
            <a:r>
              <a:rPr sz="2600" spc="-45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October</a:t>
            </a:r>
            <a:r>
              <a:rPr sz="2600" spc="-30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15,</a:t>
            </a:r>
            <a:r>
              <a:rPr sz="2600" spc="-25" dirty="0">
                <a:solidFill>
                  <a:srgbClr val="073B92"/>
                </a:solidFill>
              </a:rPr>
              <a:t> </a:t>
            </a:r>
            <a:r>
              <a:rPr sz="2600" spc="105" dirty="0">
                <a:solidFill>
                  <a:srgbClr val="073B92"/>
                </a:solidFill>
              </a:rPr>
              <a:t>2023</a:t>
            </a:r>
            <a:endParaRPr sz="26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2692" y="3738384"/>
            <a:ext cx="3941063" cy="291692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60886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z="1300" spc="-25" dirty="0"/>
              <a:t>31</a:t>
            </a:fld>
            <a:endParaRPr sz="13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1269" y="805983"/>
          <a:ext cx="11713841" cy="2738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5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32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320675" marR="314960" indent="254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292735" marR="287655" indent="26352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Progress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Participation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Goal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African</a:t>
                      </a:r>
                      <a:r>
                        <a:rPr sz="13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10,088,003.30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7.5%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9,752,766.72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96.7%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7.7%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Asian/Native</a:t>
                      </a:r>
                      <a:r>
                        <a:rPr sz="1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17,525,175.69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16,226,387.24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92.6%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7.4%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Hispanic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13,710,216.76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13,188,801.25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96.2%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Women-</a:t>
                      </a:r>
                      <a:r>
                        <a:rPr sz="1300" spc="-20" dirty="0">
                          <a:latin typeface="Arial"/>
                          <a:cs typeface="Arial"/>
                        </a:rPr>
                        <a:t>Owned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13,525,697.37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12,431,092.74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HUB</a:t>
                      </a:r>
                      <a:r>
                        <a:rPr sz="13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54,849,093.12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40.8%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51,599,047.95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94.1%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40.9%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28.5%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HUB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79,725,752.73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59.2%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74,538,224.58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93.5%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8265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b="1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134,574,845.85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126,137,272.53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93.7%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 gridSpan="7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Note: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Numbers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add</a:t>
                      </a:r>
                      <a:r>
                        <a:rPr sz="11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spc="-10" dirty="0">
                          <a:latin typeface="Arial"/>
                          <a:cs typeface="Arial"/>
                        </a:rPr>
                        <a:t>rounding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9199" y="23215"/>
            <a:ext cx="11849100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spc="75" dirty="0">
                <a:solidFill>
                  <a:srgbClr val="073B92"/>
                </a:solidFill>
              </a:rPr>
              <a:t>2017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-195" dirty="0">
                <a:solidFill>
                  <a:srgbClr val="073B92"/>
                </a:solidFill>
              </a:rPr>
              <a:t>BOND</a:t>
            </a:r>
            <a:r>
              <a:rPr sz="2500" spc="25" dirty="0">
                <a:solidFill>
                  <a:srgbClr val="073B92"/>
                </a:solidFill>
              </a:rPr>
              <a:t> </a:t>
            </a:r>
            <a:r>
              <a:rPr sz="2500" spc="-105" dirty="0">
                <a:solidFill>
                  <a:srgbClr val="073B92"/>
                </a:solidFill>
              </a:rPr>
              <a:t>PROGRAM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170" dirty="0">
                <a:solidFill>
                  <a:srgbClr val="073B92"/>
                </a:solidFill>
              </a:rPr>
              <a:t>-</a:t>
            </a:r>
            <a:r>
              <a:rPr sz="2500" spc="10" dirty="0">
                <a:solidFill>
                  <a:srgbClr val="073B92"/>
                </a:solidFill>
              </a:rPr>
              <a:t> </a:t>
            </a:r>
            <a:r>
              <a:rPr sz="2500" spc="80" dirty="0">
                <a:solidFill>
                  <a:srgbClr val="073B92"/>
                </a:solidFill>
              </a:rPr>
              <a:t>Architecture</a:t>
            </a:r>
            <a:r>
              <a:rPr sz="2500" spc="60" dirty="0">
                <a:solidFill>
                  <a:srgbClr val="073B92"/>
                </a:solidFill>
              </a:rPr>
              <a:t> </a:t>
            </a:r>
            <a:r>
              <a:rPr sz="2500" spc="240" dirty="0">
                <a:solidFill>
                  <a:srgbClr val="073B92"/>
                </a:solidFill>
              </a:rPr>
              <a:t>/</a:t>
            </a:r>
            <a:r>
              <a:rPr sz="2500" spc="10" dirty="0">
                <a:solidFill>
                  <a:srgbClr val="073B92"/>
                </a:solidFill>
              </a:rPr>
              <a:t> </a:t>
            </a:r>
            <a:r>
              <a:rPr sz="2500" spc="50" dirty="0">
                <a:solidFill>
                  <a:srgbClr val="073B92"/>
                </a:solidFill>
              </a:rPr>
              <a:t>Engineering: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60" dirty="0">
                <a:solidFill>
                  <a:srgbClr val="073B92"/>
                </a:solidFill>
              </a:rPr>
              <a:t>Through</a:t>
            </a:r>
            <a:r>
              <a:rPr sz="2500" spc="35" dirty="0">
                <a:solidFill>
                  <a:srgbClr val="073B92"/>
                </a:solidFill>
              </a:rPr>
              <a:t> </a:t>
            </a:r>
            <a:r>
              <a:rPr sz="2500" dirty="0">
                <a:solidFill>
                  <a:srgbClr val="073B92"/>
                </a:solidFill>
              </a:rPr>
              <a:t>October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dirty="0">
                <a:solidFill>
                  <a:srgbClr val="073B92"/>
                </a:solidFill>
              </a:rPr>
              <a:t>15,</a:t>
            </a:r>
            <a:r>
              <a:rPr sz="2500" spc="20" dirty="0">
                <a:solidFill>
                  <a:srgbClr val="073B92"/>
                </a:solidFill>
              </a:rPr>
              <a:t> </a:t>
            </a:r>
            <a:r>
              <a:rPr sz="2500" spc="130" dirty="0">
                <a:solidFill>
                  <a:srgbClr val="073B92"/>
                </a:solidFill>
              </a:rPr>
              <a:t>2023</a:t>
            </a:r>
            <a:endParaRPr sz="25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2692" y="3738384"/>
            <a:ext cx="3941063" cy="291692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60886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z="1300" spc="-25" dirty="0"/>
              <a:t>32</a:t>
            </a:fld>
            <a:endParaRPr sz="13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1269" y="805983"/>
          <a:ext cx="11713841" cy="2738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5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32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320675" marR="314960" indent="254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292735" marR="287655" indent="26352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Progress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Participation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84150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Goal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African</a:t>
                      </a:r>
                      <a:r>
                        <a:rPr sz="13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10,161,358.49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9,948,383.35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97.9%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Asian/Native</a:t>
                      </a:r>
                      <a:r>
                        <a:rPr sz="1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9,652,472.20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9,287,952.42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96.2%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Hispanic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41,616,418.70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5.2%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40,675,903.37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97.7%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5.2%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8.1%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Women-</a:t>
                      </a:r>
                      <a:r>
                        <a:rPr sz="1300" spc="-20" dirty="0">
                          <a:latin typeface="Arial"/>
                          <a:cs typeface="Arial"/>
                        </a:rPr>
                        <a:t>Owned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127,566,802.56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15.9%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103,409,862.55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81.1%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HUB</a:t>
                      </a:r>
                      <a:r>
                        <a:rPr sz="13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188,997,051.95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23.6%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163,356,651.69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86.4%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20.9%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21.9%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HUB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613,462,633.67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76.4%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617,399,979.72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100.6%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8265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b="1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802,459,685.62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780,756,631.41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97.3%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 gridSpan="7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Note: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Numbers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add</a:t>
                      </a:r>
                      <a:r>
                        <a:rPr sz="11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spc="-10" dirty="0">
                          <a:latin typeface="Arial"/>
                          <a:cs typeface="Arial"/>
                        </a:rPr>
                        <a:t>rounding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450" y="189412"/>
            <a:ext cx="10067925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65" dirty="0">
                <a:solidFill>
                  <a:srgbClr val="073B92"/>
                </a:solidFill>
              </a:rPr>
              <a:t>2017</a:t>
            </a:r>
            <a:r>
              <a:rPr sz="2600" spc="25" dirty="0">
                <a:solidFill>
                  <a:srgbClr val="073B92"/>
                </a:solidFill>
              </a:rPr>
              <a:t> </a:t>
            </a:r>
            <a:r>
              <a:rPr sz="2600" spc="-225" dirty="0">
                <a:solidFill>
                  <a:srgbClr val="073B92"/>
                </a:solidFill>
              </a:rPr>
              <a:t>BOND</a:t>
            </a:r>
            <a:r>
              <a:rPr sz="2600" spc="55" dirty="0">
                <a:solidFill>
                  <a:srgbClr val="073B92"/>
                </a:solidFill>
              </a:rPr>
              <a:t> </a:t>
            </a:r>
            <a:r>
              <a:rPr sz="2600" spc="-145" dirty="0">
                <a:solidFill>
                  <a:srgbClr val="073B92"/>
                </a:solidFill>
              </a:rPr>
              <a:t>PROGRAM</a:t>
            </a:r>
            <a:r>
              <a:rPr sz="2600" spc="50" dirty="0">
                <a:solidFill>
                  <a:srgbClr val="073B92"/>
                </a:solidFill>
              </a:rPr>
              <a:t> </a:t>
            </a:r>
            <a:r>
              <a:rPr sz="2600" spc="440" dirty="0">
                <a:solidFill>
                  <a:srgbClr val="073B92"/>
                </a:solidFill>
              </a:rPr>
              <a:t>–</a:t>
            </a:r>
            <a:r>
              <a:rPr sz="2600" spc="40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Construction:</a:t>
            </a:r>
            <a:r>
              <a:rPr sz="2600" spc="10" dirty="0">
                <a:solidFill>
                  <a:srgbClr val="073B92"/>
                </a:solidFill>
              </a:rPr>
              <a:t> </a:t>
            </a:r>
            <a:r>
              <a:rPr sz="2600" spc="45" dirty="0">
                <a:solidFill>
                  <a:srgbClr val="073B92"/>
                </a:solidFill>
              </a:rPr>
              <a:t>Through</a:t>
            </a:r>
            <a:r>
              <a:rPr sz="2600" spc="30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October</a:t>
            </a:r>
            <a:r>
              <a:rPr sz="2600" spc="35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15,</a:t>
            </a:r>
            <a:r>
              <a:rPr sz="2600" spc="25" dirty="0">
                <a:solidFill>
                  <a:srgbClr val="073B92"/>
                </a:solidFill>
              </a:rPr>
              <a:t> </a:t>
            </a:r>
            <a:r>
              <a:rPr sz="2600" spc="105" dirty="0">
                <a:solidFill>
                  <a:srgbClr val="073B92"/>
                </a:solidFill>
              </a:rPr>
              <a:t>2023</a:t>
            </a:r>
            <a:endParaRPr sz="26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2692" y="3738384"/>
            <a:ext cx="3941063" cy="2916923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60886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z="1300" spc="-25" dirty="0"/>
              <a:t>33</a:t>
            </a:fld>
            <a:endParaRPr sz="13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1269" y="805983"/>
          <a:ext cx="11713841" cy="27387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57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4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532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Category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320675" marR="314960" indent="254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0764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HUB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%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Contracted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 marL="292735" marR="287655" indent="263525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 </a:t>
                      </a: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Amount</a:t>
                      </a:r>
                      <a:r>
                        <a:rPr sz="1300" b="1" spc="-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($)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216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Progress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541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Paid</a:t>
                      </a:r>
                      <a:r>
                        <a:rPr sz="1300" b="1" spc="-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Participation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46685">
                        <a:lnSpc>
                          <a:spcPct val="100000"/>
                        </a:lnSpc>
                      </a:pPr>
                      <a:r>
                        <a:rPr sz="13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Goals</a:t>
                      </a:r>
                      <a:r>
                        <a:rPr sz="1300" b="1" spc="-4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TBD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073B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African</a:t>
                      </a:r>
                      <a:r>
                        <a:rPr sz="13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1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4,760,591.22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4.8%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307,026.53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6.4%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4.7%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57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Asian/Native</a:t>
                      </a:r>
                      <a:r>
                        <a:rPr sz="13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American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799,102.00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0.00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9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Hispanic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6,206,879.00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6.3%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298,808.12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4.8%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4.5%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Women-</a:t>
                      </a:r>
                      <a:r>
                        <a:rPr sz="1300" spc="-20" dirty="0">
                          <a:latin typeface="Arial"/>
                          <a:cs typeface="Arial"/>
                        </a:rPr>
                        <a:t>Owned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81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1,941,487.70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27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2.0%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15,927.38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0.8%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0.2%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dirty="0">
                          <a:latin typeface="Arial"/>
                          <a:cs typeface="Arial"/>
                        </a:rPr>
                        <a:t>HUB</a:t>
                      </a:r>
                      <a:r>
                        <a:rPr sz="13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13,708,059.92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13.9%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621,762.03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4.5%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9.4%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7630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Non-</a:t>
                      </a:r>
                      <a:r>
                        <a:rPr sz="1300" spc="-25" dirty="0">
                          <a:latin typeface="Arial"/>
                          <a:cs typeface="Arial"/>
                        </a:rPr>
                        <a:t>HUB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85,136,078.98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86.1%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5,972,834.25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90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spc="-20" dirty="0">
                          <a:latin typeface="Arial"/>
                          <a:cs typeface="Arial"/>
                        </a:rPr>
                        <a:t>7.0%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D1646A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145">
                <a:tc>
                  <a:txBody>
                    <a:bodyPr/>
                    <a:lstStyle/>
                    <a:p>
                      <a:pPr marR="88265" algn="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300" b="1" spc="-10" dirty="0">
                          <a:latin typeface="Arial"/>
                          <a:cs typeface="Arial"/>
                        </a:rPr>
                        <a:t>Total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175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98,844,138.90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540"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6,594,596.28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735"/>
                        </a:lnSpc>
                        <a:spcBef>
                          <a:spcPts val="300"/>
                        </a:spcBef>
                      </a:pPr>
                      <a:r>
                        <a:rPr sz="1500" b="1" spc="-20" dirty="0">
                          <a:latin typeface="Arial"/>
                          <a:cs typeface="Arial"/>
                        </a:rPr>
                        <a:t>6.7%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D1646A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D7D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560">
                <a:tc gridSpan="7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100" i="1" dirty="0">
                          <a:latin typeface="Arial"/>
                          <a:cs typeface="Arial"/>
                        </a:rPr>
                        <a:t>Note: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Numbers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may</a:t>
                      </a:r>
                      <a:r>
                        <a:rPr sz="1100" i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add</a:t>
                      </a:r>
                      <a:r>
                        <a:rPr sz="11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1100" i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100" i="1" spc="-10" dirty="0">
                          <a:latin typeface="Arial"/>
                          <a:cs typeface="Arial"/>
                        </a:rPr>
                        <a:t>rounding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60886" rIns="0" bIns="0" rtlCol="0">
            <a:spAutoFit/>
          </a:bodyPr>
          <a:lstStyle/>
          <a:p>
            <a:pPr marL="81280">
              <a:lnSpc>
                <a:spcPct val="100000"/>
              </a:lnSpc>
              <a:spcBef>
                <a:spcPts val="5"/>
              </a:spcBef>
            </a:pPr>
            <a:fld id="{81D60167-4931-47E6-BA6A-407CBD079E47}" type="slidenum">
              <a:rPr sz="1300" spc="-25" dirty="0"/>
              <a:t>34</a:t>
            </a:fld>
            <a:endParaRPr sz="1300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450" y="189412"/>
            <a:ext cx="11136630" cy="42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145" dirty="0">
                <a:solidFill>
                  <a:srgbClr val="073B92"/>
                </a:solidFill>
              </a:rPr>
              <a:t>2022</a:t>
            </a:r>
            <a:r>
              <a:rPr sz="2600" spc="-50" dirty="0">
                <a:solidFill>
                  <a:srgbClr val="073B92"/>
                </a:solidFill>
              </a:rPr>
              <a:t> </a:t>
            </a:r>
            <a:r>
              <a:rPr sz="2600" spc="-225" dirty="0">
                <a:solidFill>
                  <a:srgbClr val="073B92"/>
                </a:solidFill>
              </a:rPr>
              <a:t>BOND</a:t>
            </a:r>
            <a:r>
              <a:rPr sz="2600" spc="-5" dirty="0">
                <a:solidFill>
                  <a:srgbClr val="073B92"/>
                </a:solidFill>
              </a:rPr>
              <a:t> </a:t>
            </a:r>
            <a:r>
              <a:rPr sz="2600" spc="-140" dirty="0">
                <a:solidFill>
                  <a:srgbClr val="073B92"/>
                </a:solidFill>
              </a:rPr>
              <a:t>PROGRAM</a:t>
            </a:r>
            <a:r>
              <a:rPr sz="2600" spc="-15" dirty="0">
                <a:solidFill>
                  <a:srgbClr val="073B92"/>
                </a:solidFill>
              </a:rPr>
              <a:t> </a:t>
            </a:r>
            <a:r>
              <a:rPr sz="2600" spc="440" dirty="0">
                <a:solidFill>
                  <a:srgbClr val="073B92"/>
                </a:solidFill>
              </a:rPr>
              <a:t>–</a:t>
            </a:r>
            <a:r>
              <a:rPr sz="2600" spc="-25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Bond</a:t>
            </a:r>
            <a:r>
              <a:rPr sz="2600" spc="-20" dirty="0">
                <a:solidFill>
                  <a:srgbClr val="073B92"/>
                </a:solidFill>
              </a:rPr>
              <a:t> </a:t>
            </a:r>
            <a:r>
              <a:rPr sz="2600" spc="80" dirty="0">
                <a:solidFill>
                  <a:srgbClr val="073B92"/>
                </a:solidFill>
              </a:rPr>
              <a:t>Management</a:t>
            </a:r>
            <a:r>
              <a:rPr sz="2600" spc="-25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:</a:t>
            </a:r>
            <a:r>
              <a:rPr sz="2600" spc="-30" dirty="0">
                <a:solidFill>
                  <a:srgbClr val="073B92"/>
                </a:solidFill>
              </a:rPr>
              <a:t> </a:t>
            </a:r>
            <a:r>
              <a:rPr sz="2600" spc="45" dirty="0">
                <a:solidFill>
                  <a:srgbClr val="073B92"/>
                </a:solidFill>
              </a:rPr>
              <a:t>Through</a:t>
            </a:r>
            <a:r>
              <a:rPr sz="2600" spc="-30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October</a:t>
            </a:r>
            <a:r>
              <a:rPr sz="2600" spc="-35" dirty="0">
                <a:solidFill>
                  <a:srgbClr val="073B92"/>
                </a:solidFill>
              </a:rPr>
              <a:t> </a:t>
            </a:r>
            <a:r>
              <a:rPr sz="2600" dirty="0">
                <a:solidFill>
                  <a:srgbClr val="073B92"/>
                </a:solidFill>
              </a:rPr>
              <a:t>15,</a:t>
            </a:r>
            <a:r>
              <a:rPr sz="2600" spc="-40" dirty="0">
                <a:solidFill>
                  <a:srgbClr val="073B92"/>
                </a:solidFill>
              </a:rPr>
              <a:t> </a:t>
            </a:r>
            <a:r>
              <a:rPr sz="2600" spc="120" dirty="0">
                <a:solidFill>
                  <a:srgbClr val="073B92"/>
                </a:solidFill>
              </a:rPr>
              <a:t>2023</a:t>
            </a:r>
            <a:endParaRPr sz="2600"/>
          </a:p>
        </p:txBody>
      </p:sp>
      <p:sp>
        <p:nvSpPr>
          <p:cNvPr id="5" name="object 5"/>
          <p:cNvSpPr txBox="1"/>
          <p:nvPr/>
        </p:nvSpPr>
        <p:spPr>
          <a:xfrm>
            <a:off x="336450" y="3887921"/>
            <a:ext cx="7616190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i="1" dirty="0">
                <a:latin typeface="Arial"/>
                <a:cs typeface="Arial"/>
              </a:rPr>
              <a:t>HUB</a:t>
            </a:r>
            <a:r>
              <a:rPr sz="1300" i="1" spc="7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goals</a:t>
            </a:r>
            <a:r>
              <a:rPr sz="1300" i="1" spc="30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for</a:t>
            </a:r>
            <a:r>
              <a:rPr sz="1300" i="1" spc="7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the</a:t>
            </a:r>
            <a:r>
              <a:rPr sz="1300" i="1" spc="5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2022</a:t>
            </a:r>
            <a:r>
              <a:rPr sz="1300" i="1" spc="3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Bond</a:t>
            </a:r>
            <a:r>
              <a:rPr sz="1300" i="1" spc="5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Program</a:t>
            </a:r>
            <a:r>
              <a:rPr sz="1300" i="1" spc="5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are</a:t>
            </a:r>
            <a:r>
              <a:rPr sz="1300" i="1" spc="6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in</a:t>
            </a:r>
            <a:r>
              <a:rPr sz="1300" i="1" spc="6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review</a:t>
            </a:r>
            <a:r>
              <a:rPr sz="1300" i="1" spc="50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based</a:t>
            </a:r>
            <a:r>
              <a:rPr sz="1300" i="1" spc="2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on</a:t>
            </a:r>
            <a:r>
              <a:rPr sz="1300" i="1" spc="50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the</a:t>
            </a:r>
            <a:r>
              <a:rPr sz="1300" i="1" spc="6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results</a:t>
            </a:r>
            <a:r>
              <a:rPr sz="1300" i="1" spc="4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of</a:t>
            </a:r>
            <a:r>
              <a:rPr sz="1300" i="1" spc="6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the</a:t>
            </a:r>
            <a:r>
              <a:rPr sz="1300" i="1" spc="50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2022</a:t>
            </a:r>
            <a:r>
              <a:rPr sz="1300" i="1" spc="45" dirty="0">
                <a:latin typeface="Arial"/>
                <a:cs typeface="Arial"/>
              </a:rPr>
              <a:t> </a:t>
            </a:r>
            <a:r>
              <a:rPr sz="1300" i="1" dirty="0">
                <a:latin typeface="Arial"/>
                <a:cs typeface="Arial"/>
              </a:rPr>
              <a:t>Disparity</a:t>
            </a:r>
            <a:r>
              <a:rPr sz="1300" i="1" spc="50" dirty="0">
                <a:latin typeface="Arial"/>
                <a:cs typeface="Arial"/>
              </a:rPr>
              <a:t> </a:t>
            </a:r>
            <a:r>
              <a:rPr sz="1300" i="1" spc="-10" dirty="0">
                <a:latin typeface="Arial"/>
                <a:cs typeface="Arial"/>
              </a:rPr>
              <a:t>Study.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9" y="0"/>
              <a:ext cx="754367" cy="16977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9956" y="0"/>
              <a:ext cx="4162043" cy="1665731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9199" y="292154"/>
            <a:ext cx="5767705" cy="53403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00" spc="-35" dirty="0"/>
              <a:t>HUB</a:t>
            </a:r>
            <a:r>
              <a:rPr sz="3300" spc="-55" dirty="0"/>
              <a:t> </a:t>
            </a:r>
            <a:r>
              <a:rPr sz="3300" spc="70" dirty="0"/>
              <a:t>Outreach</a:t>
            </a:r>
            <a:r>
              <a:rPr sz="3300" spc="-55" dirty="0"/>
              <a:t> </a:t>
            </a:r>
            <a:r>
              <a:rPr sz="3300" spc="80" dirty="0"/>
              <a:t>and</a:t>
            </a:r>
            <a:r>
              <a:rPr sz="3300" spc="-40" dirty="0"/>
              <a:t> </a:t>
            </a:r>
            <a:r>
              <a:rPr sz="3300" spc="75" dirty="0"/>
              <a:t>Meetings</a:t>
            </a:r>
            <a:endParaRPr sz="3300"/>
          </a:p>
        </p:txBody>
      </p:sp>
      <p:sp>
        <p:nvSpPr>
          <p:cNvPr id="9" name="object 9"/>
          <p:cNvSpPr txBox="1"/>
          <p:nvPr/>
        </p:nvSpPr>
        <p:spPr>
          <a:xfrm>
            <a:off x="11733475" y="6377206"/>
            <a:ext cx="213995" cy="214629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35</a:t>
            </a:r>
            <a:endParaRPr sz="13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3710" y="1902517"/>
            <a:ext cx="11517630" cy="45148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5445" indent="-372745">
              <a:lnSpc>
                <a:spcPct val="100000"/>
              </a:lnSpc>
              <a:spcBef>
                <a:spcPts val="125"/>
              </a:spcBef>
              <a:buSzPct val="76470"/>
              <a:buChar char="•"/>
              <a:tabLst>
                <a:tab pos="385445" algn="l"/>
              </a:tabLst>
            </a:pPr>
            <a:r>
              <a:rPr sz="1700" dirty="0">
                <a:latin typeface="Calibri"/>
                <a:cs typeface="Calibri"/>
              </a:rPr>
              <a:t>The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HUB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office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participated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in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the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following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outreach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events: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0"/>
              </a:spcBef>
              <a:buSzPct val="76470"/>
              <a:buChar char="○"/>
              <a:tabLst>
                <a:tab pos="1223645" algn="l"/>
              </a:tabLst>
            </a:pPr>
            <a:r>
              <a:rPr sz="1700" spc="-25" dirty="0">
                <a:latin typeface="Calibri"/>
                <a:cs typeface="Calibri"/>
              </a:rPr>
              <a:t>Texas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Association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African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American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Chamber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Commerce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(TAAACC)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Annual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Economic</a:t>
            </a:r>
            <a:r>
              <a:rPr sz="1700" spc="5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Development</a:t>
            </a:r>
            <a:r>
              <a:rPr sz="1700" spc="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Conference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Greater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Austin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Asian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Chamber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Commerce</a:t>
            </a:r>
            <a:r>
              <a:rPr sz="1700" spc="4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Impact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&amp;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Insight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Business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Conference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Small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Business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Master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Class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Greater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Austin</a:t>
            </a:r>
            <a:r>
              <a:rPr sz="1700" spc="4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Hispanic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Chamber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Commerce</a:t>
            </a:r>
            <a:r>
              <a:rPr sz="1700" spc="5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Celebrando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Business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Awards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0"/>
              </a:spcBef>
              <a:buSzPct val="76470"/>
              <a:buChar char="○"/>
              <a:tabLst>
                <a:tab pos="1223645" algn="l"/>
              </a:tabLst>
            </a:pPr>
            <a:r>
              <a:rPr sz="1700" spc="-10" dirty="0">
                <a:latin typeface="Calibri"/>
                <a:cs typeface="Calibri"/>
              </a:rPr>
              <a:t>Women’s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Business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Council</a:t>
            </a:r>
            <a:r>
              <a:rPr sz="1700" spc="4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-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Southwest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Connections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to</a:t>
            </a:r>
            <a:r>
              <a:rPr sz="1700" spc="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Contracts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Austin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ISD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Showcase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Just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Community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Rise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&amp;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Thrive</a:t>
            </a:r>
            <a:r>
              <a:rPr sz="1700" spc="5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Small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Business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Conference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Regional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Hispanic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Contractors</a:t>
            </a:r>
            <a:r>
              <a:rPr sz="1700" spc="1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Association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LUNA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Awards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50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AECOM’s</a:t>
            </a:r>
            <a:r>
              <a:rPr sz="1700" spc="4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MBE/WBE/DBE/HUB</a:t>
            </a:r>
            <a:r>
              <a:rPr sz="1700" spc="6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VOSB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Networking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Construction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Inclusion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Week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-</a:t>
            </a:r>
            <a:r>
              <a:rPr sz="1700" spc="5" dirty="0">
                <a:latin typeface="Calibri"/>
                <a:cs typeface="Calibri"/>
              </a:rPr>
              <a:t> </a:t>
            </a:r>
            <a:r>
              <a:rPr sz="17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https://tinyurl.com/2rs8er4x</a:t>
            </a:r>
            <a:r>
              <a:rPr sz="1700" spc="45" dirty="0">
                <a:solidFill>
                  <a:srgbClr val="1154CC"/>
                </a:solidFill>
                <a:latin typeface="Calibri"/>
                <a:cs typeface="Calibri"/>
              </a:rPr>
              <a:t> </a:t>
            </a:r>
            <a:r>
              <a:rPr sz="1700" dirty="0">
                <a:solidFill>
                  <a:srgbClr val="232323"/>
                </a:solidFill>
                <a:latin typeface="Calibri"/>
                <a:cs typeface="Calibri"/>
              </a:rPr>
              <a:t>&amp;</a:t>
            </a:r>
            <a:r>
              <a:rPr sz="1700" spc="425" dirty="0">
                <a:solidFill>
                  <a:srgbClr val="232323"/>
                </a:solidFill>
                <a:latin typeface="Calibri"/>
                <a:cs typeface="Calibri"/>
              </a:rPr>
              <a:t> </a:t>
            </a:r>
            <a:r>
              <a:rPr sz="1700" u="sng" spc="-1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https://tinyurl.com/yk4j7vr4</a:t>
            </a:r>
            <a:endParaRPr sz="17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buFont typeface="Calibri"/>
              <a:buChar char="○"/>
            </a:pPr>
            <a:endParaRPr sz="17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Font typeface="Calibri"/>
              <a:buChar char="○"/>
            </a:pPr>
            <a:endParaRPr sz="1700">
              <a:latin typeface="Calibri"/>
              <a:cs typeface="Calibri"/>
            </a:endParaRPr>
          </a:p>
          <a:p>
            <a:pPr marL="385445" indent="-372745">
              <a:lnSpc>
                <a:spcPct val="100000"/>
              </a:lnSpc>
              <a:buSzPct val="76470"/>
              <a:buChar char="•"/>
              <a:tabLst>
                <a:tab pos="385445" algn="l"/>
              </a:tabLst>
            </a:pPr>
            <a:r>
              <a:rPr sz="1700" dirty="0">
                <a:latin typeface="Calibri"/>
                <a:cs typeface="Calibri"/>
              </a:rPr>
              <a:t>The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HUB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Office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participated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in/hosted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the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following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internal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meetings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Campus</a:t>
            </a:r>
            <a:r>
              <a:rPr sz="1700" spc="-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Architecture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Team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-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communitameetings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0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Project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kick-off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meetings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with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Bond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Program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Managers,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Procurement,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Construction</a:t>
            </a:r>
            <a:r>
              <a:rPr sz="1700" spc="4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Management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4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HUB</a:t>
            </a:r>
            <a:r>
              <a:rPr sz="1700" spc="2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and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Bond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Program</a:t>
            </a:r>
            <a:r>
              <a:rPr sz="1700" spc="4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Management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collaboration</a:t>
            </a:r>
            <a:r>
              <a:rPr sz="1700" spc="35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meetings</a:t>
            </a:r>
            <a:endParaRPr sz="1700">
              <a:latin typeface="Calibri"/>
              <a:cs typeface="Calibri"/>
            </a:endParaRPr>
          </a:p>
          <a:p>
            <a:pPr marL="1223645" lvl="1" indent="-414020">
              <a:lnSpc>
                <a:spcPct val="100000"/>
              </a:lnSpc>
              <a:spcBef>
                <a:spcPts val="35"/>
              </a:spcBef>
              <a:buSzPct val="76470"/>
              <a:buChar char="○"/>
              <a:tabLst>
                <a:tab pos="1223645" algn="l"/>
              </a:tabLst>
            </a:pPr>
            <a:r>
              <a:rPr sz="1700" dirty="0">
                <a:latin typeface="Calibri"/>
                <a:cs typeface="Calibri"/>
              </a:rPr>
              <a:t>Staff</a:t>
            </a:r>
            <a:r>
              <a:rPr sz="1700" spc="15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Augmentation</a:t>
            </a:r>
            <a:r>
              <a:rPr sz="1700" spc="3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Project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dirty="0">
                <a:latin typeface="Calibri"/>
                <a:cs typeface="Calibri"/>
              </a:rPr>
              <a:t>Management</a:t>
            </a:r>
            <a:r>
              <a:rPr sz="1700" spc="20" dirty="0">
                <a:latin typeface="Calibri"/>
                <a:cs typeface="Calibri"/>
              </a:rPr>
              <a:t> </a:t>
            </a:r>
            <a:r>
              <a:rPr sz="1700" spc="-10" dirty="0">
                <a:latin typeface="Calibri"/>
                <a:cs typeface="Calibri"/>
              </a:rPr>
              <a:t>Interview</a:t>
            </a:r>
            <a:endParaRPr sz="1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171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12191" y="0"/>
            <a:ext cx="12179935" cy="1789430"/>
            <a:chOff x="12191" y="0"/>
            <a:chExt cx="12179935" cy="178943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38999" y="0"/>
              <a:ext cx="754367" cy="169773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2191" y="1674876"/>
              <a:ext cx="12179935" cy="114300"/>
            </a:xfrm>
            <a:custGeom>
              <a:avLst/>
              <a:gdLst/>
              <a:ahLst/>
              <a:cxnLst/>
              <a:rect l="l" t="t" r="r" b="b"/>
              <a:pathLst>
                <a:path w="12179935" h="114300">
                  <a:moveTo>
                    <a:pt x="12179808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12179808" y="114300"/>
                  </a:lnTo>
                  <a:lnTo>
                    <a:pt x="12179808" y="0"/>
                  </a:lnTo>
                  <a:close/>
                </a:path>
              </a:pathLst>
            </a:custGeom>
            <a:solidFill>
              <a:srgbClr val="00A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8" name="object 8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18310" rIns="0" bIns="0" rtlCol="0">
            <a:spAutoFit/>
          </a:bodyPr>
          <a:lstStyle/>
          <a:p>
            <a:pPr marL="4537075" marR="5080" indent="-3359785">
              <a:lnSpc>
                <a:spcPct val="100699"/>
              </a:lnSpc>
              <a:spcBef>
                <a:spcPts val="90"/>
              </a:spcBef>
            </a:pPr>
            <a:r>
              <a:rPr dirty="0"/>
              <a:t>Next</a:t>
            </a:r>
            <a:r>
              <a:rPr spc="-15" dirty="0"/>
              <a:t> </a:t>
            </a:r>
            <a:r>
              <a:rPr dirty="0"/>
              <a:t>Up:</a:t>
            </a:r>
            <a:r>
              <a:rPr spc="20" dirty="0"/>
              <a:t> </a:t>
            </a:r>
            <a:r>
              <a:rPr dirty="0"/>
              <a:t>Bond</a:t>
            </a:r>
            <a:r>
              <a:rPr spc="-20" dirty="0"/>
              <a:t> </a:t>
            </a:r>
            <a:r>
              <a:rPr spc="-10" dirty="0"/>
              <a:t>Communication Report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1295888" y="6089903"/>
            <a:ext cx="699770" cy="619125"/>
          </a:xfrm>
          <a:prstGeom prst="rect">
            <a:avLst/>
          </a:prstGeom>
          <a:solidFill>
            <a:srgbClr val="11237D"/>
          </a:solidFill>
        </p:spPr>
        <p:txBody>
          <a:bodyPr vert="horz" wrap="square" lIns="0" tIns="195580" rIns="0" bIns="0" rtlCol="0">
            <a:spAutoFit/>
          </a:bodyPr>
          <a:lstStyle/>
          <a:p>
            <a:pPr marL="233679">
              <a:lnSpc>
                <a:spcPct val="100000"/>
              </a:lnSpc>
              <a:spcBef>
                <a:spcPts val="1540"/>
              </a:spcBef>
            </a:pPr>
            <a:r>
              <a:rPr sz="1850" b="1" spc="-25" dirty="0">
                <a:solidFill>
                  <a:srgbClr val="FFFFFF"/>
                </a:solidFill>
                <a:latin typeface="Arial"/>
                <a:cs typeface="Arial"/>
              </a:rPr>
              <a:t>36</a:t>
            </a:r>
            <a:endParaRPr sz="1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3001" y="2531053"/>
            <a:ext cx="4750435" cy="1287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49095" marR="5080" indent="-1637030">
              <a:lnSpc>
                <a:spcPct val="114999"/>
              </a:lnSpc>
              <a:spcBef>
                <a:spcPts val="100"/>
              </a:spcBef>
            </a:pPr>
            <a:r>
              <a:rPr sz="3600" dirty="0">
                <a:solidFill>
                  <a:srgbClr val="00A3C6"/>
                </a:solidFill>
              </a:rPr>
              <a:t>Bond</a:t>
            </a:r>
            <a:r>
              <a:rPr sz="3600" spc="-55" dirty="0">
                <a:solidFill>
                  <a:srgbClr val="00A3C6"/>
                </a:solidFill>
              </a:rPr>
              <a:t> </a:t>
            </a:r>
            <a:r>
              <a:rPr sz="3600" spc="45" dirty="0">
                <a:solidFill>
                  <a:srgbClr val="00A3C6"/>
                </a:solidFill>
              </a:rPr>
              <a:t>Communication </a:t>
            </a:r>
            <a:r>
              <a:rPr sz="3600" spc="-10" dirty="0">
                <a:solidFill>
                  <a:srgbClr val="00A3C6"/>
                </a:solidFill>
              </a:rPr>
              <a:t>Report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1" y="600455"/>
            <a:ext cx="3712463" cy="10607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733475" y="6361182"/>
            <a:ext cx="213995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37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2618" y="1213866"/>
            <a:ext cx="9610090" cy="32384"/>
          </a:xfrm>
          <a:custGeom>
            <a:avLst/>
            <a:gdLst/>
            <a:ahLst/>
            <a:cxnLst/>
            <a:rect l="l" t="t" r="r" b="b"/>
            <a:pathLst>
              <a:path w="9610090" h="32384">
                <a:moveTo>
                  <a:pt x="0" y="0"/>
                </a:moveTo>
                <a:lnTo>
                  <a:pt x="9610001" y="32004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97479" y="1663996"/>
            <a:ext cx="5388610" cy="4064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83005" marR="263525" indent="-911860">
              <a:lnSpc>
                <a:spcPct val="114999"/>
              </a:lnSpc>
              <a:spcBef>
                <a:spcPts val="95"/>
              </a:spcBef>
            </a:pP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Thank</a:t>
            </a:r>
            <a:r>
              <a:rPr sz="2000" b="1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you</a:t>
            </a:r>
            <a:r>
              <a:rPr sz="2000" b="1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Austin</a:t>
            </a:r>
            <a:r>
              <a:rPr sz="2000" b="1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voters</a:t>
            </a:r>
            <a:r>
              <a:rPr sz="2000" b="1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for</a:t>
            </a:r>
            <a:r>
              <a:rPr sz="2000" b="1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passing</a:t>
            </a:r>
            <a:r>
              <a:rPr sz="2000" b="1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11237D"/>
                </a:solidFill>
                <a:latin typeface="Arial"/>
                <a:cs typeface="Arial"/>
              </a:rPr>
              <a:t>the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2022</a:t>
            </a:r>
            <a:r>
              <a:rPr sz="2000" b="1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Bond</a:t>
            </a:r>
            <a:r>
              <a:rPr sz="20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11237D"/>
                </a:solidFill>
                <a:latin typeface="Arial"/>
                <a:cs typeface="Arial"/>
              </a:rPr>
              <a:t>one-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year</a:t>
            </a:r>
            <a:r>
              <a:rPr sz="20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spc="-20" dirty="0">
                <a:solidFill>
                  <a:srgbClr val="11237D"/>
                </a:solidFill>
                <a:latin typeface="Arial"/>
                <a:cs typeface="Arial"/>
              </a:rPr>
              <a:t>ago!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Arial"/>
              <a:cs typeface="Arial"/>
            </a:endParaRPr>
          </a:p>
          <a:p>
            <a:pPr marL="12700" marR="117475">
              <a:lnSpc>
                <a:spcPct val="114999"/>
              </a:lnSpc>
            </a:pP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We’re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celebrating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one-year</a:t>
            </a:r>
            <a:r>
              <a:rPr sz="2000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anniversary</a:t>
            </a:r>
            <a:r>
              <a:rPr sz="2000" spc="-6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of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bond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passing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with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video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highlighting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the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progress</a:t>
            </a:r>
            <a:r>
              <a:rPr sz="2000" spc="-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made.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It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will</a:t>
            </a:r>
            <a:r>
              <a:rPr sz="200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shared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through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social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media,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district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newsletters</a:t>
            </a:r>
            <a:r>
              <a:rPr sz="2000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1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2"/>
              </a:rPr>
              <a:t>AISD</a:t>
            </a:r>
            <a:r>
              <a:rPr sz="2000" spc="10" dirty="0">
                <a:solidFill>
                  <a:srgbClr val="0096A7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and </a:t>
            </a:r>
            <a:r>
              <a:rPr sz="2000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3"/>
              </a:rPr>
              <a:t>Bond</a:t>
            </a:r>
            <a:r>
              <a:rPr sz="2000" spc="-25" dirty="0">
                <a:solidFill>
                  <a:srgbClr val="0096A7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websites.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Arial"/>
              <a:cs typeface="Arial"/>
            </a:endParaRPr>
          </a:p>
          <a:p>
            <a:pPr marL="12700" marR="5080">
              <a:lnSpc>
                <a:spcPct val="114999"/>
              </a:lnSpc>
            </a:pP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1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Austin</a:t>
            </a:r>
            <a:r>
              <a:rPr sz="2000" spc="-114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American-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Statesman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is</a:t>
            </a:r>
            <a:r>
              <a:rPr sz="200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also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publishing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story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about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progress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made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and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what’s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ahead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over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next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year.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3767" y="515006"/>
            <a:ext cx="96437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20" dirty="0">
                <a:solidFill>
                  <a:srgbClr val="11237D"/>
                </a:solidFill>
              </a:rPr>
              <a:t>One-</a:t>
            </a:r>
            <a:r>
              <a:rPr sz="4000" spc="185" dirty="0">
                <a:solidFill>
                  <a:srgbClr val="11237D"/>
                </a:solidFill>
              </a:rPr>
              <a:t>Year</a:t>
            </a:r>
            <a:r>
              <a:rPr sz="4000" spc="-10" dirty="0">
                <a:solidFill>
                  <a:srgbClr val="11237D"/>
                </a:solidFill>
              </a:rPr>
              <a:t> </a:t>
            </a:r>
            <a:r>
              <a:rPr sz="4000" spc="120" dirty="0">
                <a:solidFill>
                  <a:srgbClr val="11237D"/>
                </a:solidFill>
              </a:rPr>
              <a:t>Anniversary</a:t>
            </a:r>
            <a:r>
              <a:rPr sz="4000" spc="-20" dirty="0">
                <a:solidFill>
                  <a:srgbClr val="11237D"/>
                </a:solidFill>
              </a:rPr>
              <a:t> </a:t>
            </a:r>
            <a:r>
              <a:rPr sz="4000" dirty="0">
                <a:solidFill>
                  <a:srgbClr val="11237D"/>
                </a:solidFill>
              </a:rPr>
              <a:t>of</a:t>
            </a:r>
            <a:r>
              <a:rPr sz="4000" spc="-10" dirty="0">
                <a:solidFill>
                  <a:srgbClr val="11237D"/>
                </a:solidFill>
              </a:rPr>
              <a:t> </a:t>
            </a:r>
            <a:r>
              <a:rPr sz="4000" spc="95" dirty="0">
                <a:solidFill>
                  <a:srgbClr val="11237D"/>
                </a:solidFill>
              </a:rPr>
              <a:t>the</a:t>
            </a:r>
            <a:r>
              <a:rPr sz="4000" spc="-15" dirty="0">
                <a:solidFill>
                  <a:srgbClr val="11237D"/>
                </a:solidFill>
              </a:rPr>
              <a:t> </a:t>
            </a:r>
            <a:r>
              <a:rPr sz="4000" spc="215" dirty="0">
                <a:solidFill>
                  <a:srgbClr val="11237D"/>
                </a:solidFill>
              </a:rPr>
              <a:t>2022</a:t>
            </a:r>
            <a:r>
              <a:rPr sz="4000" spc="20" dirty="0">
                <a:solidFill>
                  <a:srgbClr val="11237D"/>
                </a:solidFill>
              </a:rPr>
              <a:t> </a:t>
            </a:r>
            <a:r>
              <a:rPr sz="4000" spc="-20" dirty="0">
                <a:solidFill>
                  <a:srgbClr val="11237D"/>
                </a:solidFill>
              </a:rPr>
              <a:t>Bond</a:t>
            </a:r>
            <a:endParaRPr sz="4000"/>
          </a:p>
        </p:txBody>
      </p: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6478142" y="1418463"/>
            <a:ext cx="4514850" cy="4514850"/>
            <a:chOff x="6478142" y="1418463"/>
            <a:chExt cx="4514850" cy="451485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87667" y="1427988"/>
              <a:ext cx="4495799" cy="44957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482905" y="1423225"/>
              <a:ext cx="4505325" cy="4505325"/>
            </a:xfrm>
            <a:custGeom>
              <a:avLst/>
              <a:gdLst/>
              <a:ahLst/>
              <a:cxnLst/>
              <a:rect l="l" t="t" r="r" b="b"/>
              <a:pathLst>
                <a:path w="4505325" h="4505325">
                  <a:moveTo>
                    <a:pt x="0" y="0"/>
                  </a:moveTo>
                  <a:lnTo>
                    <a:pt x="4505324" y="0"/>
                  </a:lnTo>
                  <a:lnTo>
                    <a:pt x="4505324" y="4505325"/>
                  </a:lnTo>
                  <a:lnTo>
                    <a:pt x="0" y="450532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123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517302" y="6292763"/>
            <a:ext cx="290830" cy="291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65"/>
              </a:lnSpc>
            </a:pPr>
            <a:r>
              <a:rPr sz="1850" b="1" spc="-25" dirty="0">
                <a:solidFill>
                  <a:srgbClr val="FFFFFF"/>
                </a:solidFill>
                <a:latin typeface="Arial"/>
                <a:cs typeface="Arial"/>
              </a:rPr>
              <a:t>38</a:t>
            </a:r>
            <a:endParaRPr sz="1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295888" y="6089903"/>
            <a:ext cx="699770" cy="619125"/>
          </a:xfrm>
          <a:prstGeom prst="rect">
            <a:avLst/>
          </a:prstGeom>
          <a:solidFill>
            <a:srgbClr val="11237D"/>
          </a:solidFill>
        </p:spPr>
        <p:txBody>
          <a:bodyPr vert="horz" wrap="square" lIns="0" tIns="195580" rIns="0" bIns="0" rtlCol="0">
            <a:spAutoFit/>
          </a:bodyPr>
          <a:lstStyle/>
          <a:p>
            <a:pPr marL="233679">
              <a:lnSpc>
                <a:spcPct val="100000"/>
              </a:lnSpc>
              <a:spcBef>
                <a:spcPts val="1540"/>
              </a:spcBef>
            </a:pPr>
            <a:r>
              <a:rPr sz="1850" b="1" spc="-25" dirty="0">
                <a:solidFill>
                  <a:srgbClr val="FFFFFF"/>
                </a:solidFill>
                <a:latin typeface="Arial"/>
                <a:cs typeface="Arial"/>
              </a:rPr>
              <a:t>39</a:t>
            </a:r>
            <a:endParaRPr sz="185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179820" y="0"/>
            <a:ext cx="6012180" cy="6019800"/>
            <a:chOff x="6179820" y="0"/>
            <a:chExt cx="6012180" cy="601980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9820" y="0"/>
              <a:ext cx="6012180" cy="601977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9832" y="0"/>
              <a:ext cx="755891" cy="6009131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656081" y="1258061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47232" y="207279"/>
            <a:ext cx="4067810" cy="96011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>
              <a:lnSpc>
                <a:spcPct val="100299"/>
              </a:lnSpc>
              <a:spcBef>
                <a:spcPts val="110"/>
              </a:spcBef>
            </a:pPr>
            <a:r>
              <a:rPr sz="3050" spc="180" dirty="0">
                <a:solidFill>
                  <a:srgbClr val="11237D"/>
                </a:solidFill>
              </a:rPr>
              <a:t>2022</a:t>
            </a:r>
            <a:r>
              <a:rPr sz="3050" spc="-35" dirty="0">
                <a:solidFill>
                  <a:srgbClr val="11237D"/>
                </a:solidFill>
              </a:rPr>
              <a:t> </a:t>
            </a:r>
            <a:r>
              <a:rPr sz="3050" spc="-20" dirty="0">
                <a:solidFill>
                  <a:srgbClr val="11237D"/>
                </a:solidFill>
              </a:rPr>
              <a:t>Bond </a:t>
            </a:r>
            <a:r>
              <a:rPr sz="3050" spc="55" dirty="0">
                <a:solidFill>
                  <a:srgbClr val="11237D"/>
                </a:solidFill>
              </a:rPr>
              <a:t>Community</a:t>
            </a:r>
            <a:r>
              <a:rPr sz="3050" spc="-30" dirty="0">
                <a:solidFill>
                  <a:srgbClr val="11237D"/>
                </a:solidFill>
              </a:rPr>
              <a:t> </a:t>
            </a:r>
            <a:r>
              <a:rPr sz="3050" spc="65" dirty="0">
                <a:solidFill>
                  <a:srgbClr val="11237D"/>
                </a:solidFill>
              </a:rPr>
              <a:t>Meetings</a:t>
            </a:r>
            <a:endParaRPr sz="3050"/>
          </a:p>
        </p:txBody>
      </p:sp>
      <p:sp>
        <p:nvSpPr>
          <p:cNvPr id="11" name="object 11"/>
          <p:cNvSpPr txBox="1"/>
          <p:nvPr/>
        </p:nvSpPr>
        <p:spPr>
          <a:xfrm>
            <a:off x="2306692" y="6621843"/>
            <a:ext cx="3768090" cy="1536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All</a:t>
            </a:r>
            <a:r>
              <a:rPr sz="900" b="1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meetings</a:t>
            </a:r>
            <a:r>
              <a:rPr sz="900" b="1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are</a:t>
            </a:r>
            <a:r>
              <a:rPr sz="900" b="1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open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to</a:t>
            </a:r>
            <a:r>
              <a:rPr sz="9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public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900" b="1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posted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to</a:t>
            </a:r>
            <a:r>
              <a:rPr sz="9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5"/>
              </a:rPr>
              <a:t>Bond</a:t>
            </a:r>
            <a:r>
              <a:rPr sz="900" b="1" u="sng" spc="-10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5"/>
              </a:rPr>
              <a:t> calendar</a:t>
            </a:r>
            <a:r>
              <a:rPr sz="900" b="1" spc="-10" dirty="0">
                <a:solidFill>
                  <a:srgbClr val="11237D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1400" y="1353207"/>
            <a:ext cx="5659755" cy="4554220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4"/>
              </a:spcBef>
            </a:pP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Upcoming</a:t>
            </a:r>
            <a:r>
              <a:rPr sz="2000" b="1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community</a:t>
            </a:r>
            <a:r>
              <a:rPr sz="2000" b="1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1237D"/>
                </a:solidFill>
                <a:latin typeface="Arial"/>
                <a:cs typeface="Arial"/>
              </a:rPr>
              <a:t>meetings</a:t>
            </a:r>
            <a:r>
              <a:rPr sz="2000" b="1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11237D"/>
                </a:solidFill>
                <a:latin typeface="Arial"/>
                <a:cs typeface="Arial"/>
              </a:rPr>
              <a:t>include:</a:t>
            </a:r>
            <a:endParaRPr sz="2000">
              <a:latin typeface="Arial"/>
              <a:cs typeface="Arial"/>
            </a:endParaRPr>
          </a:p>
          <a:p>
            <a:pPr marL="621665" marR="274320" indent="-424180">
              <a:lnSpc>
                <a:spcPct val="101600"/>
              </a:lnSpc>
              <a:spcBef>
                <a:spcPts val="210"/>
              </a:spcBef>
              <a:buSzPct val="57142"/>
              <a:buChar char="●"/>
              <a:tabLst>
                <a:tab pos="621665" algn="l"/>
              </a:tabLst>
            </a:pPr>
            <a:r>
              <a:rPr sz="2450" spc="-10" dirty="0">
                <a:solidFill>
                  <a:srgbClr val="11237D"/>
                </a:solidFill>
                <a:latin typeface="Arial"/>
                <a:cs typeface="Arial"/>
              </a:rPr>
              <a:t>11/8:</a:t>
            </a:r>
            <a:r>
              <a:rPr sz="245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Travis</a:t>
            </a:r>
            <a:r>
              <a:rPr sz="2450" spc="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ECHS,</a:t>
            </a:r>
            <a:r>
              <a:rPr sz="2450" spc="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5-6</a:t>
            </a:r>
            <a:r>
              <a:rPr sz="2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pm,</a:t>
            </a:r>
            <a:r>
              <a:rPr sz="2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10" dirty="0">
                <a:solidFill>
                  <a:srgbClr val="11237D"/>
                </a:solidFill>
                <a:latin typeface="Arial"/>
                <a:cs typeface="Arial"/>
              </a:rPr>
              <a:t>virtual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(</a:t>
            </a:r>
            <a:r>
              <a:rPr sz="2450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6"/>
              </a:rPr>
              <a:t>meeting</a:t>
            </a:r>
            <a:r>
              <a:rPr sz="2450" u="sng" spc="114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6"/>
              </a:rPr>
              <a:t> </a:t>
            </a:r>
            <a:r>
              <a:rPr sz="2450" u="sng" spc="-20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6"/>
              </a:rPr>
              <a:t>link</a:t>
            </a:r>
            <a:r>
              <a:rPr sz="2450" spc="-20" dirty="0">
                <a:solidFill>
                  <a:srgbClr val="11237D"/>
                </a:solidFill>
                <a:latin typeface="Arial"/>
                <a:cs typeface="Arial"/>
              </a:rPr>
              <a:t>)</a:t>
            </a:r>
            <a:endParaRPr sz="2450">
              <a:latin typeface="Arial"/>
              <a:cs typeface="Arial"/>
            </a:endParaRPr>
          </a:p>
          <a:p>
            <a:pPr marL="622300" marR="5080" indent="-424180">
              <a:lnSpc>
                <a:spcPct val="101200"/>
              </a:lnSpc>
              <a:spcBef>
                <a:spcPts val="10"/>
              </a:spcBef>
              <a:buSzPct val="57142"/>
              <a:buChar char="●"/>
              <a:tabLst>
                <a:tab pos="622300" algn="l"/>
              </a:tabLst>
            </a:pPr>
            <a:r>
              <a:rPr sz="2450" spc="-10" dirty="0">
                <a:solidFill>
                  <a:srgbClr val="11237D"/>
                </a:solidFill>
                <a:latin typeface="Arial"/>
                <a:cs typeface="Arial"/>
              </a:rPr>
              <a:t>11/9:</a:t>
            </a:r>
            <a:r>
              <a:rPr sz="245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Travis</a:t>
            </a:r>
            <a:r>
              <a:rPr sz="2450" spc="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ECHS,</a:t>
            </a:r>
            <a:r>
              <a:rPr sz="2450" spc="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5:30-6:30</a:t>
            </a:r>
            <a:r>
              <a:rPr sz="2450" spc="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2450" spc="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50" dirty="0">
                <a:solidFill>
                  <a:srgbClr val="11237D"/>
                </a:solidFill>
                <a:latin typeface="Arial"/>
                <a:cs typeface="Arial"/>
              </a:rPr>
              <a:t>@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Travis</a:t>
            </a:r>
            <a:r>
              <a:rPr sz="2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2450">
              <a:latin typeface="Arial"/>
              <a:cs typeface="Arial"/>
            </a:endParaRPr>
          </a:p>
          <a:p>
            <a:pPr marL="622300" marR="485140" indent="-424180">
              <a:lnSpc>
                <a:spcPct val="101600"/>
              </a:lnSpc>
              <a:buSzPct val="57142"/>
              <a:buChar char="●"/>
              <a:tabLst>
                <a:tab pos="622300" algn="l"/>
              </a:tabLst>
            </a:pP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11/14:</a:t>
            </a:r>
            <a:r>
              <a:rPr sz="2450" spc="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Wooten</a:t>
            </a:r>
            <a:r>
              <a:rPr sz="24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2450" spc="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3:30-5</a:t>
            </a:r>
            <a:r>
              <a:rPr sz="2450" spc="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2450" spc="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50" dirty="0">
                <a:solidFill>
                  <a:srgbClr val="11237D"/>
                </a:solidFill>
                <a:latin typeface="Arial"/>
                <a:cs typeface="Arial"/>
              </a:rPr>
              <a:t>@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Wooten</a:t>
            </a:r>
            <a:r>
              <a:rPr sz="2450" spc="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3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450">
              <a:latin typeface="Arial"/>
              <a:cs typeface="Arial"/>
            </a:endParaRPr>
          </a:p>
          <a:p>
            <a:pPr marL="622300" marR="85725" indent="-449580">
              <a:lnSpc>
                <a:spcPct val="101600"/>
              </a:lnSpc>
              <a:spcBef>
                <a:spcPts val="5"/>
              </a:spcBef>
              <a:buSzPct val="69387"/>
              <a:buChar char="●"/>
              <a:tabLst>
                <a:tab pos="622300" algn="l"/>
              </a:tabLst>
            </a:pP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11/15:</a:t>
            </a:r>
            <a:r>
              <a:rPr sz="2450" spc="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Sadler</a:t>
            </a:r>
            <a:r>
              <a:rPr sz="24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Means</a:t>
            </a:r>
            <a:r>
              <a:rPr sz="2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YWLA,</a:t>
            </a:r>
            <a:r>
              <a:rPr sz="24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6-</a:t>
            </a:r>
            <a:r>
              <a:rPr sz="2450" spc="-20" dirty="0">
                <a:solidFill>
                  <a:srgbClr val="11237D"/>
                </a:solidFill>
                <a:latin typeface="Arial"/>
                <a:cs typeface="Arial"/>
              </a:rPr>
              <a:t>7:30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2450" spc="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endParaRPr sz="2450">
              <a:latin typeface="Arial"/>
              <a:cs typeface="Arial"/>
            </a:endParaRPr>
          </a:p>
          <a:p>
            <a:pPr marL="622300">
              <a:lnSpc>
                <a:spcPct val="100000"/>
              </a:lnSpc>
              <a:spcBef>
                <a:spcPts val="45"/>
              </a:spcBef>
            </a:pP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Sadler</a:t>
            </a:r>
            <a:r>
              <a:rPr sz="2450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Means</a:t>
            </a:r>
            <a:r>
              <a:rPr sz="2450" spc="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20" dirty="0">
                <a:solidFill>
                  <a:srgbClr val="11237D"/>
                </a:solidFill>
                <a:latin typeface="Arial"/>
                <a:cs typeface="Arial"/>
              </a:rPr>
              <a:t>YWLA</a:t>
            </a:r>
            <a:endParaRPr sz="2450">
              <a:latin typeface="Arial"/>
              <a:cs typeface="Arial"/>
            </a:endParaRPr>
          </a:p>
          <a:p>
            <a:pPr marL="622300" marR="320040" indent="-424180">
              <a:lnSpc>
                <a:spcPct val="101600"/>
              </a:lnSpc>
              <a:buSzPct val="57142"/>
              <a:buChar char="●"/>
              <a:tabLst>
                <a:tab pos="622300" algn="l"/>
              </a:tabLst>
            </a:pP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12/5:</a:t>
            </a:r>
            <a:r>
              <a:rPr sz="2450" spc="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Linder</a:t>
            </a:r>
            <a:r>
              <a:rPr sz="2450" spc="6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2450" spc="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6-7</a:t>
            </a:r>
            <a:r>
              <a:rPr sz="2450" spc="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2450" spc="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2450" spc="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450" spc="-10" dirty="0">
                <a:solidFill>
                  <a:srgbClr val="11237D"/>
                </a:solidFill>
                <a:latin typeface="Arial"/>
                <a:cs typeface="Arial"/>
              </a:rPr>
              <a:t>Linder </a:t>
            </a:r>
            <a:r>
              <a:rPr sz="2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24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56081" y="1293113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11237D"/>
                </a:solidFill>
              </a:rPr>
              <a:t>Approval</a:t>
            </a:r>
            <a:r>
              <a:rPr sz="4000" spc="100" dirty="0">
                <a:solidFill>
                  <a:srgbClr val="11237D"/>
                </a:solidFill>
              </a:rPr>
              <a:t> </a:t>
            </a:r>
            <a:r>
              <a:rPr sz="4000" dirty="0">
                <a:solidFill>
                  <a:srgbClr val="11237D"/>
                </a:solidFill>
              </a:rPr>
              <a:t>of</a:t>
            </a:r>
            <a:r>
              <a:rPr sz="4000" spc="120" dirty="0">
                <a:solidFill>
                  <a:srgbClr val="11237D"/>
                </a:solidFill>
              </a:rPr>
              <a:t> </a:t>
            </a:r>
            <a:r>
              <a:rPr sz="4000" spc="55" dirty="0">
                <a:solidFill>
                  <a:srgbClr val="11237D"/>
                </a:solidFill>
              </a:rPr>
              <a:t>Minutes</a:t>
            </a:r>
            <a:endParaRPr sz="4000"/>
          </a:p>
        </p:txBody>
      </p:sp>
      <p:sp>
        <p:nvSpPr>
          <p:cNvPr id="4" name="object 4"/>
          <p:cNvSpPr txBox="1"/>
          <p:nvPr/>
        </p:nvSpPr>
        <p:spPr>
          <a:xfrm>
            <a:off x="974581" y="2619824"/>
            <a:ext cx="4633595" cy="1731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70" algn="ctr">
              <a:lnSpc>
                <a:spcPct val="100800"/>
              </a:lnSpc>
              <a:spcBef>
                <a:spcPts val="95"/>
              </a:spcBef>
            </a:pPr>
            <a:r>
              <a:rPr sz="3700" dirty="0">
                <a:latin typeface="Arial"/>
                <a:cs typeface="Arial"/>
              </a:rPr>
              <a:t>Approval</a:t>
            </a:r>
            <a:r>
              <a:rPr sz="3700" spc="-25" dirty="0">
                <a:latin typeface="Arial"/>
                <a:cs typeface="Arial"/>
              </a:rPr>
              <a:t> </a:t>
            </a:r>
            <a:r>
              <a:rPr sz="3700" dirty="0">
                <a:latin typeface="Arial"/>
                <a:cs typeface="Arial"/>
              </a:rPr>
              <a:t>of</a:t>
            </a:r>
            <a:r>
              <a:rPr sz="3700" spc="-5" dirty="0">
                <a:latin typeface="Arial"/>
                <a:cs typeface="Arial"/>
              </a:rPr>
              <a:t> </a:t>
            </a:r>
            <a:r>
              <a:rPr sz="3700" spc="-10" dirty="0">
                <a:latin typeface="Arial"/>
                <a:cs typeface="Arial"/>
              </a:rPr>
              <a:t>Minutes </a:t>
            </a:r>
            <a:r>
              <a:rPr sz="3700" dirty="0">
                <a:latin typeface="Arial"/>
                <a:cs typeface="Arial"/>
              </a:rPr>
              <a:t>from October</a:t>
            </a:r>
            <a:r>
              <a:rPr sz="3700" spc="-5" dirty="0">
                <a:latin typeface="Arial"/>
                <a:cs typeface="Arial"/>
              </a:rPr>
              <a:t> </a:t>
            </a:r>
            <a:r>
              <a:rPr sz="3700" spc="-10" dirty="0">
                <a:latin typeface="Arial"/>
                <a:cs typeface="Arial"/>
              </a:rPr>
              <a:t>10,2023 </a:t>
            </a:r>
            <a:r>
              <a:rPr sz="3700" dirty="0">
                <a:latin typeface="Arial"/>
                <a:cs typeface="Arial"/>
              </a:rPr>
              <a:t>CBOC</a:t>
            </a:r>
            <a:r>
              <a:rPr sz="3700" spc="-5" dirty="0">
                <a:latin typeface="Arial"/>
                <a:cs typeface="Arial"/>
              </a:rPr>
              <a:t> </a:t>
            </a:r>
            <a:r>
              <a:rPr sz="3700" spc="-10" dirty="0">
                <a:latin typeface="Arial"/>
                <a:cs typeface="Arial"/>
              </a:rPr>
              <a:t>Meeting</a:t>
            </a:r>
            <a:endParaRPr sz="37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67272" y="406908"/>
            <a:ext cx="5274550" cy="5257799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2996" rIns="0" bIns="0" rtlCol="0">
            <a:spAutoFit/>
          </a:bodyPr>
          <a:lstStyle/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4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9820" y="0"/>
            <a:ext cx="6012180" cy="6019799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656081" y="852677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47232" y="267223"/>
            <a:ext cx="4682490" cy="4940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50" spc="180" dirty="0">
                <a:solidFill>
                  <a:srgbClr val="11237D"/>
                </a:solidFill>
              </a:rPr>
              <a:t>2022</a:t>
            </a:r>
            <a:r>
              <a:rPr sz="3050" spc="-30" dirty="0">
                <a:solidFill>
                  <a:srgbClr val="11237D"/>
                </a:solidFill>
              </a:rPr>
              <a:t> </a:t>
            </a:r>
            <a:r>
              <a:rPr sz="3050" dirty="0">
                <a:solidFill>
                  <a:srgbClr val="11237D"/>
                </a:solidFill>
              </a:rPr>
              <a:t>Bond</a:t>
            </a:r>
            <a:r>
              <a:rPr sz="3050" spc="-10" dirty="0">
                <a:solidFill>
                  <a:srgbClr val="11237D"/>
                </a:solidFill>
              </a:rPr>
              <a:t> </a:t>
            </a:r>
            <a:r>
              <a:rPr sz="3050" spc="-95" dirty="0">
                <a:solidFill>
                  <a:srgbClr val="11237D"/>
                </a:solidFill>
              </a:rPr>
              <a:t>CAT</a:t>
            </a:r>
            <a:r>
              <a:rPr sz="3050" spc="-35" dirty="0">
                <a:solidFill>
                  <a:srgbClr val="11237D"/>
                </a:solidFill>
              </a:rPr>
              <a:t> </a:t>
            </a:r>
            <a:r>
              <a:rPr sz="3050" spc="65" dirty="0">
                <a:solidFill>
                  <a:srgbClr val="11237D"/>
                </a:solidFill>
              </a:rPr>
              <a:t>Meetings</a:t>
            </a:r>
            <a:endParaRPr sz="3050"/>
          </a:p>
        </p:txBody>
      </p:sp>
      <p:sp>
        <p:nvSpPr>
          <p:cNvPr id="8" name="object 8"/>
          <p:cNvSpPr txBox="1"/>
          <p:nvPr/>
        </p:nvSpPr>
        <p:spPr>
          <a:xfrm>
            <a:off x="351400" y="945902"/>
            <a:ext cx="5719445" cy="468376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450" b="1" dirty="0">
                <a:solidFill>
                  <a:srgbClr val="11237D"/>
                </a:solidFill>
                <a:latin typeface="Arial"/>
                <a:cs typeface="Arial"/>
              </a:rPr>
              <a:t>Upcoming</a:t>
            </a:r>
            <a:r>
              <a:rPr sz="1450" b="1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b="1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1450" b="1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b="1" dirty="0">
                <a:solidFill>
                  <a:srgbClr val="11237D"/>
                </a:solidFill>
                <a:latin typeface="Arial"/>
                <a:cs typeface="Arial"/>
              </a:rPr>
              <a:t>meetings</a:t>
            </a:r>
            <a:r>
              <a:rPr sz="1450" b="1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b="1" spc="-10" dirty="0">
                <a:solidFill>
                  <a:srgbClr val="11237D"/>
                </a:solidFill>
                <a:latin typeface="Arial"/>
                <a:cs typeface="Arial"/>
              </a:rPr>
              <a:t>include: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90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11/8: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Crockett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ECHS,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5-6:30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Bowie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0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11/8: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Dobie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MS, 5-6:30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Dobie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3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11/9:</a:t>
            </a:r>
            <a:r>
              <a:rPr sz="1450" spc="-8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3:45-5:15 pm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-8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11/9: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Burnet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MS,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4-5:30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Burnet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MS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0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11/14: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Oak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Hill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4-6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Oak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Hill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11/15: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3:45-5:15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2300" marR="407670" indent="-398145">
              <a:lnSpc>
                <a:spcPct val="101400"/>
              </a:lnSpc>
              <a:buSzPct val="75862"/>
              <a:buChar char="●"/>
              <a:tabLst>
                <a:tab pos="622300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11/27: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&amp; International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HS,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5-6:30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50" dirty="0">
                <a:solidFill>
                  <a:srgbClr val="11237D"/>
                </a:solidFill>
                <a:latin typeface="Arial"/>
                <a:cs typeface="Arial"/>
              </a:rPr>
              <a:t>@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0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11/28: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Pecan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Springs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3:45-5:15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Pecan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Springs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11/29: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3:34-5:15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11/30:</a:t>
            </a:r>
            <a:r>
              <a:rPr sz="1450" spc="-8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3:45-5:45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-7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0"/>
              </a:spcBef>
              <a:buSzPct val="75862"/>
              <a:buChar char="●"/>
              <a:tabLst>
                <a:tab pos="621665" algn="l"/>
              </a:tabLst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12/4:</a:t>
            </a:r>
            <a:r>
              <a:rPr sz="1450" spc="-7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Anderson</a:t>
            </a: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HS,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6-7:30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-8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Anderson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HS</a:t>
            </a:r>
            <a:endParaRPr sz="1450">
              <a:latin typeface="Arial"/>
              <a:cs typeface="Arial"/>
            </a:endParaRPr>
          </a:p>
          <a:p>
            <a:pPr marL="622300" marR="407670" indent="-398145">
              <a:lnSpc>
                <a:spcPct val="101400"/>
              </a:lnSpc>
              <a:buSzPct val="75862"/>
              <a:buChar char="●"/>
              <a:tabLst>
                <a:tab pos="622300" algn="l"/>
              </a:tabLst>
            </a:pP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12/11: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&amp; International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HS,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5-6:30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50" dirty="0">
                <a:solidFill>
                  <a:srgbClr val="11237D"/>
                </a:solidFill>
                <a:latin typeface="Arial"/>
                <a:cs typeface="Arial"/>
              </a:rPr>
              <a:t>@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Northeast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ECHS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5"/>
              </a:spcBef>
              <a:buSzPct val="75862"/>
              <a:buChar char="●"/>
              <a:tabLst>
                <a:tab pos="621665" algn="l"/>
              </a:tabLst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12/12: Pecan Springs ES,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3:45-5:15</a:t>
            </a:r>
            <a:r>
              <a:rPr sz="145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 Pecan Springs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15"/>
              </a:spcBef>
              <a:buSzPct val="75862"/>
              <a:buChar char="●"/>
              <a:tabLst>
                <a:tab pos="621665" algn="l"/>
              </a:tabLst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12/13: Houston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3:34-5:15</a:t>
            </a:r>
            <a:r>
              <a:rPr sz="145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@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 marL="621665" indent="-397510">
              <a:lnSpc>
                <a:spcPct val="100000"/>
              </a:lnSpc>
              <a:spcBef>
                <a:spcPts val="20"/>
              </a:spcBef>
              <a:buSzPct val="75862"/>
              <a:buChar char="●"/>
              <a:tabLst>
                <a:tab pos="621665" algn="l"/>
              </a:tabLst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12/14:</a:t>
            </a:r>
            <a:r>
              <a:rPr sz="1450" spc="-9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ES,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3:45-5:45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pm @</a:t>
            </a:r>
            <a:r>
              <a:rPr sz="1450" spc="-7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Allison</a:t>
            </a:r>
            <a:r>
              <a:rPr sz="1450" spc="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500">
              <a:latin typeface="Arial"/>
              <a:cs typeface="Arial"/>
            </a:endParaRPr>
          </a:p>
          <a:p>
            <a:pPr marL="12700" marR="704850">
              <a:lnSpc>
                <a:spcPct val="100000"/>
              </a:lnSpc>
            </a:pP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All</a:t>
            </a:r>
            <a:r>
              <a:rPr sz="1200" b="1" spc="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meetings</a:t>
            </a:r>
            <a:r>
              <a:rPr sz="1200" b="1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are</a:t>
            </a:r>
            <a:r>
              <a:rPr sz="1200" b="1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open to</a:t>
            </a:r>
            <a:r>
              <a:rPr sz="12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12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public</a:t>
            </a:r>
            <a:r>
              <a:rPr sz="1200" b="1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1200" b="1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posted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to the</a:t>
            </a:r>
            <a:r>
              <a:rPr sz="12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4"/>
              </a:rPr>
              <a:t>Bond</a:t>
            </a:r>
            <a:r>
              <a:rPr sz="1200" b="1" u="sng" spc="15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sz="1200" b="1" u="sng" spc="-10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4"/>
              </a:rPr>
              <a:t>calendar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.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Meeting</a:t>
            </a:r>
            <a:r>
              <a:rPr sz="1200" b="1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materials</a:t>
            </a:r>
            <a:r>
              <a:rPr sz="1200" b="1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are</a:t>
            </a:r>
            <a:r>
              <a:rPr sz="1200" b="1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posted</a:t>
            </a:r>
            <a:r>
              <a:rPr sz="1200" b="1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on</a:t>
            </a:r>
            <a:r>
              <a:rPr sz="1200" b="1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11237D"/>
                </a:solidFill>
                <a:latin typeface="Arial"/>
                <a:cs typeface="Arial"/>
              </a:rPr>
              <a:t>each</a:t>
            </a:r>
            <a:r>
              <a:rPr sz="1200" b="1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200" b="1" u="sng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5"/>
              </a:rPr>
              <a:t>project</a:t>
            </a:r>
            <a:r>
              <a:rPr sz="1200" b="1" u="sng" spc="5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5"/>
              </a:rPr>
              <a:t> </a:t>
            </a:r>
            <a:r>
              <a:rPr sz="1200" b="1" u="sng" spc="-10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5"/>
              </a:rPr>
              <a:t>page</a:t>
            </a:r>
            <a:r>
              <a:rPr sz="1200" b="1" spc="-10" dirty="0">
                <a:solidFill>
                  <a:srgbClr val="11237D"/>
                </a:solidFill>
                <a:latin typeface="Arial"/>
                <a:cs typeface="Arial"/>
              </a:rPr>
              <a:t>.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40</a:t>
            </a:fld>
            <a:endParaRPr spc="-25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167437" y="2397061"/>
            <a:ext cx="5673090" cy="3237865"/>
            <a:chOff x="6167437" y="2397061"/>
            <a:chExt cx="5673090" cy="3237865"/>
          </a:xfrm>
        </p:grpSpPr>
        <p:sp>
          <p:nvSpPr>
            <p:cNvPr id="3" name="object 3"/>
            <p:cNvSpPr/>
            <p:nvPr/>
          </p:nvSpPr>
          <p:spPr>
            <a:xfrm>
              <a:off x="6172200" y="2401823"/>
              <a:ext cx="5663565" cy="3228340"/>
            </a:xfrm>
            <a:custGeom>
              <a:avLst/>
              <a:gdLst/>
              <a:ahLst/>
              <a:cxnLst/>
              <a:rect l="l" t="t" r="r" b="b"/>
              <a:pathLst>
                <a:path w="5663565" h="3228340">
                  <a:moveTo>
                    <a:pt x="5663184" y="0"/>
                  </a:moveTo>
                  <a:lnTo>
                    <a:pt x="0" y="0"/>
                  </a:lnTo>
                  <a:lnTo>
                    <a:pt x="0" y="3227832"/>
                  </a:lnTo>
                  <a:lnTo>
                    <a:pt x="5663184" y="3227832"/>
                  </a:lnTo>
                  <a:lnTo>
                    <a:pt x="5663184" y="0"/>
                  </a:lnTo>
                  <a:close/>
                </a:path>
              </a:pathLst>
            </a:custGeom>
            <a:solidFill>
              <a:srgbClr val="EDED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172200" y="2401823"/>
              <a:ext cx="5663565" cy="3228340"/>
            </a:xfrm>
            <a:custGeom>
              <a:avLst/>
              <a:gdLst/>
              <a:ahLst/>
              <a:cxnLst/>
              <a:rect l="l" t="t" r="r" b="b"/>
              <a:pathLst>
                <a:path w="5663565" h="3228340">
                  <a:moveTo>
                    <a:pt x="0" y="0"/>
                  </a:moveTo>
                  <a:lnTo>
                    <a:pt x="5663184" y="0"/>
                  </a:lnTo>
                  <a:lnTo>
                    <a:pt x="5663184" y="3227832"/>
                  </a:lnTo>
                  <a:lnTo>
                    <a:pt x="0" y="3227832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123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656081" y="1360169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09000" y="678154"/>
            <a:ext cx="4681855" cy="4940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50" spc="180" dirty="0">
                <a:solidFill>
                  <a:srgbClr val="11237D"/>
                </a:solidFill>
              </a:rPr>
              <a:t>2022</a:t>
            </a:r>
            <a:r>
              <a:rPr sz="3050" spc="-30" dirty="0">
                <a:solidFill>
                  <a:srgbClr val="11237D"/>
                </a:solidFill>
              </a:rPr>
              <a:t> </a:t>
            </a:r>
            <a:r>
              <a:rPr sz="3050" dirty="0">
                <a:solidFill>
                  <a:srgbClr val="11237D"/>
                </a:solidFill>
              </a:rPr>
              <a:t>Bond</a:t>
            </a:r>
            <a:r>
              <a:rPr sz="3050" spc="-5" dirty="0">
                <a:solidFill>
                  <a:srgbClr val="11237D"/>
                </a:solidFill>
              </a:rPr>
              <a:t> </a:t>
            </a:r>
            <a:r>
              <a:rPr sz="3050" spc="-100" dirty="0">
                <a:solidFill>
                  <a:srgbClr val="11237D"/>
                </a:solidFill>
              </a:rPr>
              <a:t>CAT</a:t>
            </a:r>
            <a:r>
              <a:rPr sz="3050" spc="-30" dirty="0">
                <a:solidFill>
                  <a:srgbClr val="11237D"/>
                </a:solidFill>
              </a:rPr>
              <a:t> </a:t>
            </a:r>
            <a:r>
              <a:rPr sz="3050" spc="70" dirty="0">
                <a:solidFill>
                  <a:srgbClr val="11237D"/>
                </a:solidFill>
              </a:rPr>
              <a:t>Meetings</a:t>
            </a:r>
            <a:endParaRPr sz="3050"/>
          </a:p>
        </p:txBody>
      </p:sp>
      <p:sp>
        <p:nvSpPr>
          <p:cNvPr id="10" name="object 10"/>
          <p:cNvSpPr txBox="1"/>
          <p:nvPr/>
        </p:nvSpPr>
        <p:spPr>
          <a:xfrm>
            <a:off x="525999" y="1347663"/>
            <a:ext cx="11139170" cy="726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95"/>
              </a:spcBef>
            </a:pP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As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part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meetings,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project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teams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have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been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leading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CAT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members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students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through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visioning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exercises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to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dream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up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what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their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future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campus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could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look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like.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Here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are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few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examples: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97738" y="2407539"/>
            <a:ext cx="5682615" cy="3215005"/>
            <a:chOff x="197738" y="2407539"/>
            <a:chExt cx="5682615" cy="321500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7263" y="2417064"/>
              <a:ext cx="5663183" cy="319582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02501" y="2412301"/>
              <a:ext cx="5673090" cy="3205480"/>
            </a:xfrm>
            <a:custGeom>
              <a:avLst/>
              <a:gdLst/>
              <a:ahLst/>
              <a:cxnLst/>
              <a:rect l="l" t="t" r="r" b="b"/>
              <a:pathLst>
                <a:path w="5673090" h="3205479">
                  <a:moveTo>
                    <a:pt x="0" y="0"/>
                  </a:moveTo>
                  <a:lnTo>
                    <a:pt x="5672709" y="0"/>
                  </a:lnTo>
                  <a:lnTo>
                    <a:pt x="5672709" y="3205353"/>
                  </a:lnTo>
                  <a:lnTo>
                    <a:pt x="0" y="3205353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1123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10633" y="5718211"/>
            <a:ext cx="1019810" cy="2489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Houston</a:t>
            </a:r>
            <a:r>
              <a:rPr sz="1450" spc="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endParaRPr sz="14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08170" y="5718211"/>
            <a:ext cx="1751330" cy="2489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Sadler</a:t>
            </a:r>
            <a:r>
              <a:rPr sz="145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450" dirty="0">
                <a:solidFill>
                  <a:srgbClr val="11237D"/>
                </a:solidFill>
                <a:latin typeface="Arial"/>
                <a:cs typeface="Arial"/>
              </a:rPr>
              <a:t>Means</a:t>
            </a:r>
            <a:r>
              <a:rPr sz="1450" spc="-20" dirty="0">
                <a:solidFill>
                  <a:srgbClr val="11237D"/>
                </a:solidFill>
                <a:latin typeface="Arial"/>
                <a:cs typeface="Arial"/>
              </a:rPr>
              <a:t> YWLA</a:t>
            </a:r>
            <a:endParaRPr sz="1450">
              <a:latin typeface="Arial"/>
              <a:cs typeface="Aria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68212" y="2839211"/>
            <a:ext cx="2828543" cy="228752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21723" y="2417064"/>
            <a:ext cx="2470404" cy="3195827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41</a:t>
            </a:fld>
            <a:endParaRPr spc="-25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656081" y="1360169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09000" y="560806"/>
            <a:ext cx="42418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90" dirty="0">
                <a:solidFill>
                  <a:srgbClr val="11237D"/>
                </a:solidFill>
              </a:rPr>
              <a:t>2017</a:t>
            </a:r>
            <a:r>
              <a:rPr sz="4000" spc="-15" dirty="0">
                <a:solidFill>
                  <a:srgbClr val="11237D"/>
                </a:solidFill>
              </a:rPr>
              <a:t> </a:t>
            </a:r>
            <a:r>
              <a:rPr sz="4000" dirty="0">
                <a:solidFill>
                  <a:srgbClr val="11237D"/>
                </a:solidFill>
              </a:rPr>
              <a:t>Bond</a:t>
            </a:r>
            <a:r>
              <a:rPr sz="4000" spc="-35" dirty="0">
                <a:solidFill>
                  <a:srgbClr val="11237D"/>
                </a:solidFill>
              </a:rPr>
              <a:t> </a:t>
            </a:r>
            <a:r>
              <a:rPr sz="4000" spc="-10" dirty="0">
                <a:solidFill>
                  <a:srgbClr val="11237D"/>
                </a:solidFill>
              </a:rPr>
              <a:t>Videos</a:t>
            </a:r>
            <a:endParaRPr sz="4000"/>
          </a:p>
        </p:txBody>
      </p:sp>
      <p:sp>
        <p:nvSpPr>
          <p:cNvPr id="7" name="object 7"/>
          <p:cNvSpPr txBox="1"/>
          <p:nvPr/>
        </p:nvSpPr>
        <p:spPr>
          <a:xfrm>
            <a:off x="597532" y="1832795"/>
            <a:ext cx="5071745" cy="177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95"/>
              </a:spcBef>
            </a:pP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As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part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our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ongoing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communication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efforts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around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2017</a:t>
            </a:r>
            <a:r>
              <a:rPr sz="2000" spc="-3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Bond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Program,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we’re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finalizing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videos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all</a:t>
            </a:r>
            <a:r>
              <a:rPr sz="2000" spc="-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of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modernization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projects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that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highlight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spaces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the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impact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on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students,</a:t>
            </a:r>
            <a:r>
              <a:rPr sz="2000" spc="-5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staff</a:t>
            </a:r>
            <a:r>
              <a:rPr sz="20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and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community.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7532" y="3851457"/>
            <a:ext cx="4767580" cy="727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100"/>
              </a:lnSpc>
              <a:spcBef>
                <a:spcPts val="100"/>
              </a:spcBef>
            </a:pPr>
            <a:r>
              <a:rPr sz="2000" spc="-100" dirty="0">
                <a:solidFill>
                  <a:srgbClr val="11237D"/>
                </a:solidFill>
                <a:latin typeface="Arial"/>
                <a:cs typeface="Arial"/>
              </a:rPr>
              <a:t>To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view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the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modernization</a:t>
            </a:r>
            <a:r>
              <a:rPr sz="20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videos,</a:t>
            </a:r>
            <a:r>
              <a:rPr sz="2000" spc="-4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visit</a:t>
            </a:r>
            <a:r>
              <a:rPr sz="2000" spc="-2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spc="-25" dirty="0">
                <a:solidFill>
                  <a:srgbClr val="11237D"/>
                </a:solidFill>
                <a:latin typeface="Arial"/>
                <a:cs typeface="Arial"/>
              </a:rPr>
              <a:t>the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blog</a:t>
            </a:r>
            <a:r>
              <a:rPr sz="2000" spc="-3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1237D"/>
                </a:solidFill>
                <a:latin typeface="Arial"/>
                <a:cs typeface="Arial"/>
              </a:rPr>
              <a:t>at</a:t>
            </a:r>
            <a:r>
              <a:rPr sz="20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2000" u="sng" spc="-10" dirty="0">
                <a:solidFill>
                  <a:srgbClr val="0096A7"/>
                </a:solidFill>
                <a:uFill>
                  <a:solidFill>
                    <a:srgbClr val="0096A7"/>
                  </a:solidFill>
                </a:uFill>
                <a:latin typeface="Arial"/>
                <a:cs typeface="Arial"/>
                <a:hlinkClick r:id="rId3"/>
              </a:rPr>
              <a:t>www.AustinISD2017Bond.org</a:t>
            </a:r>
            <a:r>
              <a:rPr sz="2000" spc="-10" dirty="0">
                <a:solidFill>
                  <a:srgbClr val="11237D"/>
                </a:solidFill>
                <a:latin typeface="Arial"/>
                <a:cs typeface="Arial"/>
              </a:rPr>
              <a:t>.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697733" y="2684297"/>
            <a:ext cx="22307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11237D"/>
                </a:solidFill>
                <a:latin typeface="Arial"/>
                <a:cs typeface="Arial"/>
              </a:rPr>
              <a:t>Brentwood</a:t>
            </a:r>
            <a:r>
              <a:rPr sz="1100" spc="-4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r>
              <a:rPr sz="1100" spc="-5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11237D"/>
                </a:solidFill>
                <a:latin typeface="Arial"/>
                <a:cs typeface="Arial"/>
              </a:rPr>
              <a:t>Modernization</a:t>
            </a:r>
            <a:r>
              <a:rPr sz="1100" spc="-1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11237D"/>
                </a:solidFill>
                <a:latin typeface="Arial"/>
                <a:cs typeface="Arial"/>
              </a:rPr>
              <a:t>Video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578727" y="315086"/>
            <a:ext cx="4083685" cy="2305050"/>
            <a:chOff x="6578727" y="315086"/>
            <a:chExt cx="4083685" cy="2305050"/>
          </a:xfrm>
        </p:grpSpPr>
        <p:pic>
          <p:nvPicPr>
            <p:cNvPr id="11" name="object 11">
              <a:hlinkClick r:id="rId4"/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88253" y="324611"/>
              <a:ext cx="4064507" cy="2285999"/>
            </a:xfrm>
            <a:prstGeom prst="rect">
              <a:avLst/>
            </a:prstGeom>
          </p:spPr>
        </p:pic>
        <p:sp>
          <p:nvSpPr>
            <p:cNvPr id="12" name="object 12">
              <a:hlinkClick r:id="rId4"/>
            </p:cNvPr>
            <p:cNvSpPr/>
            <p:nvPr/>
          </p:nvSpPr>
          <p:spPr>
            <a:xfrm>
              <a:off x="6583489" y="319849"/>
              <a:ext cx="4074160" cy="2295525"/>
            </a:xfrm>
            <a:custGeom>
              <a:avLst/>
              <a:gdLst/>
              <a:ahLst/>
              <a:cxnLst/>
              <a:rect l="l" t="t" r="r" b="b"/>
              <a:pathLst>
                <a:path w="4074159" h="2295525">
                  <a:moveTo>
                    <a:pt x="0" y="0"/>
                  </a:moveTo>
                  <a:lnTo>
                    <a:pt x="4074032" y="0"/>
                  </a:lnTo>
                  <a:lnTo>
                    <a:pt x="4074032" y="2295525"/>
                  </a:lnTo>
                  <a:lnTo>
                    <a:pt x="0" y="2295525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1123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6578727" y="3177158"/>
            <a:ext cx="4083685" cy="2305050"/>
            <a:chOff x="6578727" y="3177158"/>
            <a:chExt cx="4083685" cy="2305050"/>
          </a:xfrm>
        </p:grpSpPr>
        <p:pic>
          <p:nvPicPr>
            <p:cNvPr id="14" name="object 14">
              <a:hlinkClick r:id="rId6"/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88253" y="3186683"/>
              <a:ext cx="4064507" cy="2285999"/>
            </a:xfrm>
            <a:prstGeom prst="rect">
              <a:avLst/>
            </a:prstGeom>
          </p:spPr>
        </p:pic>
        <p:sp>
          <p:nvSpPr>
            <p:cNvPr id="15" name="object 15">
              <a:hlinkClick r:id="rId6"/>
            </p:cNvPr>
            <p:cNvSpPr/>
            <p:nvPr/>
          </p:nvSpPr>
          <p:spPr>
            <a:xfrm>
              <a:off x="6583489" y="3181921"/>
              <a:ext cx="4074160" cy="2295525"/>
            </a:xfrm>
            <a:custGeom>
              <a:avLst/>
              <a:gdLst/>
              <a:ahLst/>
              <a:cxnLst/>
              <a:rect l="l" t="t" r="r" b="b"/>
              <a:pathLst>
                <a:path w="4074159" h="2295525">
                  <a:moveTo>
                    <a:pt x="0" y="0"/>
                  </a:moveTo>
                  <a:lnTo>
                    <a:pt x="4074032" y="0"/>
                  </a:lnTo>
                  <a:lnTo>
                    <a:pt x="4074032" y="2295525"/>
                  </a:lnTo>
                  <a:lnTo>
                    <a:pt x="0" y="2295525"/>
                  </a:lnTo>
                  <a:lnTo>
                    <a:pt x="0" y="0"/>
                  </a:lnTo>
                  <a:close/>
                </a:path>
              </a:pathLst>
            </a:custGeom>
            <a:ln w="9524">
              <a:solidFill>
                <a:srgbClr val="11237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697733" y="5562923"/>
            <a:ext cx="2309495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Casis</a:t>
            </a:r>
            <a:r>
              <a:rPr sz="1300" spc="6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ES</a:t>
            </a:r>
            <a:r>
              <a:rPr sz="1300" spc="95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11237D"/>
                </a:solidFill>
                <a:latin typeface="Arial"/>
                <a:cs typeface="Arial"/>
              </a:rPr>
              <a:t>Modernization</a:t>
            </a:r>
            <a:r>
              <a:rPr sz="1300" spc="80" dirty="0">
                <a:solidFill>
                  <a:srgbClr val="11237D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11237D"/>
                </a:solidFill>
                <a:latin typeface="Arial"/>
                <a:cs typeface="Arial"/>
              </a:rPr>
              <a:t>Video</a:t>
            </a:r>
            <a:endParaRPr sz="13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42</a:t>
            </a:fld>
            <a:endParaRPr spc="-25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103050" y="3111668"/>
            <a:ext cx="9255125" cy="15290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173605" marR="5080" indent="-2161540">
              <a:lnSpc>
                <a:spcPct val="100699"/>
              </a:lnSpc>
              <a:spcBef>
                <a:spcPts val="90"/>
              </a:spcBef>
            </a:pP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Next</a:t>
            </a:r>
            <a:r>
              <a:rPr sz="490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Up:</a:t>
            </a:r>
            <a:r>
              <a:rPr sz="4900" spc="-26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Action</a:t>
            </a:r>
            <a:r>
              <a:rPr sz="4900" spc="-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Items</a:t>
            </a:r>
            <a:r>
              <a:rPr sz="4900" spc="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Requested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by</a:t>
            </a:r>
            <a:r>
              <a:rPr sz="490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the</a:t>
            </a:r>
            <a:r>
              <a:rPr sz="4900" spc="-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Committee</a:t>
            </a:r>
            <a:endParaRPr sz="49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43</a:t>
            </a:fld>
            <a:endParaRPr spc="-25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3193" y="2500221"/>
            <a:ext cx="4291330" cy="21977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indent="-2540" algn="ctr">
              <a:lnSpc>
                <a:spcPct val="115900"/>
              </a:lnSpc>
              <a:spcBef>
                <a:spcPts val="90"/>
              </a:spcBef>
            </a:pPr>
            <a:r>
              <a:rPr sz="4100" b="1" spc="65" dirty="0">
                <a:solidFill>
                  <a:srgbClr val="00A3C6"/>
                </a:solidFill>
                <a:latin typeface="Palatino Linotype"/>
                <a:cs typeface="Palatino Linotype"/>
              </a:rPr>
              <a:t>Action</a:t>
            </a:r>
            <a:r>
              <a:rPr sz="4100" b="1" spc="25" dirty="0">
                <a:solidFill>
                  <a:srgbClr val="00A3C6"/>
                </a:solidFill>
                <a:latin typeface="Palatino Linotype"/>
                <a:cs typeface="Palatino Linotype"/>
              </a:rPr>
              <a:t> </a:t>
            </a:r>
            <a:r>
              <a:rPr sz="4100" b="1" spc="95" dirty="0">
                <a:solidFill>
                  <a:srgbClr val="00A3C6"/>
                </a:solidFill>
                <a:latin typeface="Palatino Linotype"/>
                <a:cs typeface="Palatino Linotype"/>
              </a:rPr>
              <a:t>Items </a:t>
            </a:r>
            <a:r>
              <a:rPr sz="4100" b="1" spc="45" dirty="0">
                <a:solidFill>
                  <a:srgbClr val="00A3C6"/>
                </a:solidFill>
                <a:latin typeface="Palatino Linotype"/>
                <a:cs typeface="Palatino Linotype"/>
              </a:rPr>
              <a:t>Requested</a:t>
            </a:r>
            <a:r>
              <a:rPr sz="4100" b="1" spc="25" dirty="0">
                <a:solidFill>
                  <a:srgbClr val="00A3C6"/>
                </a:solidFill>
                <a:latin typeface="Palatino Linotype"/>
                <a:cs typeface="Palatino Linotype"/>
              </a:rPr>
              <a:t> </a:t>
            </a:r>
            <a:r>
              <a:rPr sz="4100" b="1" spc="80" dirty="0">
                <a:solidFill>
                  <a:srgbClr val="00A3C6"/>
                </a:solidFill>
                <a:latin typeface="Palatino Linotype"/>
                <a:cs typeface="Palatino Linotype"/>
              </a:rPr>
              <a:t>by</a:t>
            </a:r>
            <a:r>
              <a:rPr sz="4100" b="1" spc="5" dirty="0">
                <a:solidFill>
                  <a:srgbClr val="00A3C6"/>
                </a:solidFill>
                <a:latin typeface="Palatino Linotype"/>
                <a:cs typeface="Palatino Linotype"/>
              </a:rPr>
              <a:t> </a:t>
            </a:r>
            <a:r>
              <a:rPr sz="4100" b="1" spc="75" dirty="0">
                <a:solidFill>
                  <a:srgbClr val="00A3C6"/>
                </a:solidFill>
                <a:latin typeface="Palatino Linotype"/>
                <a:cs typeface="Palatino Linotype"/>
              </a:rPr>
              <a:t>the </a:t>
            </a:r>
            <a:r>
              <a:rPr sz="4100" b="1" spc="35" dirty="0">
                <a:solidFill>
                  <a:srgbClr val="00A3C6"/>
                </a:solidFill>
                <a:latin typeface="Palatino Linotype"/>
                <a:cs typeface="Palatino Linotype"/>
              </a:rPr>
              <a:t>Committee</a:t>
            </a:r>
            <a:endParaRPr sz="4100">
              <a:latin typeface="Palatino Linotype"/>
              <a:cs typeface="Palatino Linotype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1" y="600455"/>
            <a:ext cx="3712463" cy="10607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8047" y="419112"/>
            <a:ext cx="755903" cy="601978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54368" y="419100"/>
            <a:ext cx="5312662" cy="60197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376832" y="6099846"/>
            <a:ext cx="1570990" cy="49022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2145"/>
              </a:lnSpc>
              <a:spcBef>
                <a:spcPts val="120"/>
              </a:spcBef>
            </a:pPr>
            <a:r>
              <a:rPr sz="1850" dirty="0">
                <a:solidFill>
                  <a:srgbClr val="FFFFFF"/>
                </a:solidFill>
                <a:latin typeface="Arial"/>
                <a:cs typeface="Arial"/>
              </a:rPr>
              <a:t>Govalle</a:t>
            </a:r>
            <a:r>
              <a:rPr sz="1850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50" spc="-2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1850">
              <a:latin typeface="Arial"/>
              <a:cs typeface="Arial"/>
            </a:endParaRPr>
          </a:p>
          <a:p>
            <a:pPr marR="5080" algn="r">
              <a:lnSpc>
                <a:spcPts val="1485"/>
              </a:lnSpc>
            </a:pP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44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820" y="0"/>
            <a:ext cx="6012180" cy="601979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56081" y="1258061"/>
            <a:ext cx="4768215" cy="0"/>
          </a:xfrm>
          <a:custGeom>
            <a:avLst/>
            <a:gdLst/>
            <a:ahLst/>
            <a:cxnLst/>
            <a:rect l="l" t="t" r="r" b="b"/>
            <a:pathLst>
              <a:path w="4768215">
                <a:moveTo>
                  <a:pt x="0" y="0"/>
                </a:moveTo>
                <a:lnTo>
                  <a:pt x="4767605" y="0"/>
                </a:lnTo>
              </a:path>
            </a:pathLst>
          </a:custGeom>
          <a:ln w="38100">
            <a:solidFill>
              <a:srgbClr val="00A3C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27615" y="407004"/>
            <a:ext cx="4291330" cy="14738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539115">
              <a:lnSpc>
                <a:spcPct val="115900"/>
              </a:lnSpc>
              <a:spcBef>
                <a:spcPts val="90"/>
              </a:spcBef>
            </a:pPr>
            <a:r>
              <a:rPr sz="4100" spc="65" dirty="0">
                <a:solidFill>
                  <a:srgbClr val="00A3C6"/>
                </a:solidFill>
              </a:rPr>
              <a:t>Action</a:t>
            </a:r>
            <a:r>
              <a:rPr sz="4100" spc="25" dirty="0">
                <a:solidFill>
                  <a:srgbClr val="00A3C6"/>
                </a:solidFill>
              </a:rPr>
              <a:t> </a:t>
            </a:r>
            <a:r>
              <a:rPr sz="4100" spc="95" dirty="0">
                <a:solidFill>
                  <a:srgbClr val="00A3C6"/>
                </a:solidFill>
              </a:rPr>
              <a:t>Items </a:t>
            </a:r>
            <a:r>
              <a:rPr sz="4100" spc="45" dirty="0">
                <a:solidFill>
                  <a:srgbClr val="00A3C6"/>
                </a:solidFill>
              </a:rPr>
              <a:t>Requested</a:t>
            </a:r>
            <a:r>
              <a:rPr sz="4100" spc="25" dirty="0">
                <a:solidFill>
                  <a:srgbClr val="00A3C6"/>
                </a:solidFill>
              </a:rPr>
              <a:t> </a:t>
            </a:r>
            <a:r>
              <a:rPr sz="4100" spc="80" dirty="0">
                <a:solidFill>
                  <a:srgbClr val="00A3C6"/>
                </a:solidFill>
              </a:rPr>
              <a:t>by</a:t>
            </a:r>
            <a:r>
              <a:rPr sz="4100" spc="5" dirty="0">
                <a:solidFill>
                  <a:srgbClr val="00A3C6"/>
                </a:solidFill>
              </a:rPr>
              <a:t> </a:t>
            </a:r>
            <a:r>
              <a:rPr sz="4100" spc="75" dirty="0">
                <a:solidFill>
                  <a:srgbClr val="00A3C6"/>
                </a:solidFill>
              </a:rPr>
              <a:t>the</a:t>
            </a:r>
            <a:endParaRPr sz="4100"/>
          </a:p>
        </p:txBody>
      </p:sp>
      <p:sp>
        <p:nvSpPr>
          <p:cNvPr id="5" name="object 5"/>
          <p:cNvSpPr txBox="1"/>
          <p:nvPr/>
        </p:nvSpPr>
        <p:spPr>
          <a:xfrm>
            <a:off x="829980" y="1949890"/>
            <a:ext cx="4241165" cy="276415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149225" algn="ctr">
              <a:lnSpc>
                <a:spcPct val="100000"/>
              </a:lnSpc>
              <a:spcBef>
                <a:spcPts val="125"/>
              </a:spcBef>
            </a:pPr>
            <a:r>
              <a:rPr sz="4100" b="1" spc="35" dirty="0">
                <a:solidFill>
                  <a:srgbClr val="00A3C6"/>
                </a:solidFill>
                <a:latin typeface="Palatino Linotype"/>
                <a:cs typeface="Palatino Linotype"/>
              </a:rPr>
              <a:t>Committee</a:t>
            </a:r>
            <a:endParaRPr sz="4100">
              <a:latin typeface="Palatino Linotype"/>
              <a:cs typeface="Palatino Linotype"/>
            </a:endParaRPr>
          </a:p>
          <a:p>
            <a:pPr marL="400685" indent="-387985">
              <a:lnSpc>
                <a:spcPct val="100000"/>
              </a:lnSpc>
              <a:spcBef>
                <a:spcPts val="3965"/>
              </a:spcBef>
              <a:buSzPct val="68965"/>
              <a:buChar char="●"/>
              <a:tabLst>
                <a:tab pos="400685" algn="l"/>
              </a:tabLst>
            </a:pP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Athletics</a:t>
            </a:r>
            <a:r>
              <a:rPr sz="1450" spc="-4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spc="-10" dirty="0">
                <a:solidFill>
                  <a:srgbClr val="1F1F1F"/>
                </a:solidFill>
                <a:latin typeface="Calibri"/>
                <a:cs typeface="Calibri"/>
              </a:rPr>
              <a:t>Report(Turf)</a:t>
            </a:r>
            <a:endParaRPr sz="1450">
              <a:latin typeface="Calibri"/>
              <a:cs typeface="Calibri"/>
            </a:endParaRPr>
          </a:p>
          <a:p>
            <a:pPr marL="400685" marR="5080" indent="-388620">
              <a:lnSpc>
                <a:spcPct val="109000"/>
              </a:lnSpc>
              <a:spcBef>
                <a:spcPts val="1100"/>
              </a:spcBef>
              <a:buSzPct val="68965"/>
              <a:buChar char="●"/>
              <a:tabLst>
                <a:tab pos="400685" algn="l"/>
              </a:tabLst>
            </a:pP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Post</a:t>
            </a:r>
            <a:r>
              <a:rPr sz="1450" spc="-4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Occupancy</a:t>
            </a:r>
            <a:r>
              <a:rPr sz="1450" spc="-1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Evaluation</a:t>
            </a:r>
            <a:r>
              <a:rPr sz="1450" spc="-2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(POE)</a:t>
            </a:r>
            <a:r>
              <a:rPr sz="1450" spc="-3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Presentation</a:t>
            </a:r>
            <a:r>
              <a:rPr sz="1450" spc="-3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1F1F1F"/>
                </a:solidFill>
                <a:latin typeface="Calibri"/>
                <a:cs typeface="Calibri"/>
              </a:rPr>
              <a:t>and </a:t>
            </a:r>
            <a:r>
              <a:rPr sz="1450" spc="-10" dirty="0">
                <a:solidFill>
                  <a:srgbClr val="1F1F1F"/>
                </a:solidFill>
                <a:latin typeface="Calibri"/>
                <a:cs typeface="Calibri"/>
              </a:rPr>
              <a:t>Sub-committee</a:t>
            </a:r>
            <a:endParaRPr sz="14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1F1F1F"/>
              </a:buClr>
              <a:buFont typeface="Calibri"/>
              <a:buChar char="●"/>
            </a:pPr>
            <a:endParaRPr sz="1000">
              <a:latin typeface="Calibri"/>
              <a:cs typeface="Calibri"/>
            </a:endParaRPr>
          </a:p>
          <a:p>
            <a:pPr marL="400685" indent="-387985">
              <a:lnSpc>
                <a:spcPct val="100000"/>
              </a:lnSpc>
              <a:spcBef>
                <a:spcPts val="5"/>
              </a:spcBef>
              <a:buSzPct val="68965"/>
              <a:buChar char="●"/>
              <a:tabLst>
                <a:tab pos="400685" algn="l"/>
              </a:tabLst>
            </a:pP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2017-</a:t>
            </a:r>
            <a:r>
              <a:rPr sz="1450" spc="-4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what</a:t>
            </a:r>
            <a:r>
              <a:rPr sz="1450" spc="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we</a:t>
            </a:r>
            <a:r>
              <a:rPr sz="1450" spc="-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spc="-25" dirty="0">
                <a:solidFill>
                  <a:srgbClr val="1F1F1F"/>
                </a:solidFill>
                <a:latin typeface="Calibri"/>
                <a:cs typeface="Calibri"/>
              </a:rPr>
              <a:t>did</a:t>
            </a:r>
            <a:endParaRPr sz="1450">
              <a:latin typeface="Calibri"/>
              <a:cs typeface="Calibri"/>
            </a:endParaRPr>
          </a:p>
          <a:p>
            <a:pPr marL="443865" indent="-431165">
              <a:lnSpc>
                <a:spcPct val="100000"/>
              </a:lnSpc>
              <a:spcBef>
                <a:spcPts val="1260"/>
              </a:spcBef>
              <a:buSzPct val="68965"/>
              <a:buChar char="●"/>
              <a:tabLst>
                <a:tab pos="443865" algn="l"/>
              </a:tabLst>
            </a:pP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2022</a:t>
            </a:r>
            <a:r>
              <a:rPr sz="1450" spc="-4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-</a:t>
            </a:r>
            <a:r>
              <a:rPr sz="1450" spc="-1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450" dirty="0">
                <a:solidFill>
                  <a:srgbClr val="1F1F1F"/>
                </a:solidFill>
                <a:latin typeface="Calibri"/>
                <a:cs typeface="Calibri"/>
              </a:rPr>
              <a:t>Feedback/Lessons </a:t>
            </a:r>
            <a:r>
              <a:rPr sz="1450" spc="-10" dirty="0">
                <a:solidFill>
                  <a:srgbClr val="1F1F1F"/>
                </a:solidFill>
                <a:latin typeface="Calibri"/>
                <a:cs typeface="Calibri"/>
              </a:rPr>
              <a:t>Learned</a:t>
            </a:r>
            <a:endParaRPr sz="145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45</a:t>
            </a:fld>
            <a:endParaRPr spc="-25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29832" y="3114716"/>
            <a:ext cx="11409045" cy="6146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Next</a:t>
            </a:r>
            <a:r>
              <a:rPr sz="385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Up:</a:t>
            </a:r>
            <a:r>
              <a:rPr sz="3850" spc="-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Key</a:t>
            </a:r>
            <a:r>
              <a:rPr sz="3850" spc="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Dates</a:t>
            </a:r>
            <a:r>
              <a:rPr sz="3850" spc="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and</a:t>
            </a:r>
            <a:r>
              <a:rPr sz="3850" spc="-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Future</a:t>
            </a:r>
            <a:r>
              <a:rPr sz="3850" spc="1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Items</a:t>
            </a:r>
            <a:r>
              <a:rPr sz="3850" spc="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3850" dirty="0">
                <a:solidFill>
                  <a:srgbClr val="970000"/>
                </a:solidFill>
                <a:latin typeface="Arial"/>
                <a:cs typeface="Arial"/>
              </a:rPr>
              <a:t>for </a:t>
            </a:r>
            <a:r>
              <a:rPr sz="3850" spc="-10" dirty="0">
                <a:solidFill>
                  <a:srgbClr val="970000"/>
                </a:solidFill>
                <a:latin typeface="Arial"/>
                <a:cs typeface="Arial"/>
              </a:rPr>
              <a:t>Discussion</a:t>
            </a:r>
            <a:endParaRPr sz="385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46</a:t>
            </a:fld>
            <a:endParaRPr spc="-25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6300" y="463778"/>
            <a:ext cx="6443980" cy="431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650" spc="-140" dirty="0">
                <a:solidFill>
                  <a:srgbClr val="FFFFFF"/>
                </a:solidFill>
                <a:latin typeface="Arial"/>
                <a:cs typeface="Arial"/>
              </a:rPr>
              <a:t>Key</a:t>
            </a:r>
            <a:r>
              <a:rPr sz="26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dirty="0">
                <a:solidFill>
                  <a:srgbClr val="FFFFFF"/>
                </a:solidFill>
                <a:latin typeface="Arial"/>
                <a:cs typeface="Arial"/>
              </a:rPr>
              <a:t>Dates</a:t>
            </a:r>
            <a:r>
              <a:rPr sz="26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50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2650" dirty="0">
                <a:solidFill>
                  <a:srgbClr val="FFFFFF"/>
                </a:solidFill>
                <a:latin typeface="Arial"/>
                <a:cs typeface="Arial"/>
              </a:rPr>
              <a:t> Future</a:t>
            </a:r>
            <a:r>
              <a:rPr sz="265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dirty="0">
                <a:solidFill>
                  <a:srgbClr val="FFFFFF"/>
                </a:solidFill>
                <a:latin typeface="Arial"/>
                <a:cs typeface="Arial"/>
              </a:rPr>
              <a:t>Items</a:t>
            </a:r>
            <a:r>
              <a:rPr sz="26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10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65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"/>
                <a:cs typeface="Arial"/>
              </a:rPr>
              <a:t>Discussion</a:t>
            </a:r>
            <a:endParaRPr sz="265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057092" y="3053950"/>
            <a:ext cx="424180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9100" indent="-406400">
              <a:lnSpc>
                <a:spcPct val="100000"/>
              </a:lnSpc>
              <a:spcBef>
                <a:spcPts val="95"/>
              </a:spcBef>
              <a:buClr>
                <a:srgbClr val="000000"/>
              </a:buClr>
              <a:buSzPct val="75000"/>
              <a:buFont typeface="Arial"/>
              <a:buChar char="●"/>
              <a:tabLst>
                <a:tab pos="419100" algn="l"/>
              </a:tabLst>
            </a:pPr>
            <a:r>
              <a:rPr sz="1600" spc="-75" dirty="0">
                <a:solidFill>
                  <a:srgbClr val="083B92"/>
                </a:solidFill>
                <a:latin typeface="Arial Black"/>
                <a:cs typeface="Arial Black"/>
              </a:rPr>
              <a:t>November</a:t>
            </a:r>
            <a:r>
              <a:rPr sz="1600" spc="-85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70" dirty="0">
                <a:solidFill>
                  <a:srgbClr val="083B92"/>
                </a:solidFill>
                <a:latin typeface="Arial Black"/>
                <a:cs typeface="Arial Black"/>
              </a:rPr>
              <a:t>9th</a:t>
            </a:r>
            <a:r>
              <a:rPr sz="1600" spc="-114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00" dirty="0">
                <a:solidFill>
                  <a:srgbClr val="083B92"/>
                </a:solidFill>
                <a:latin typeface="Arial Black"/>
                <a:cs typeface="Arial Black"/>
              </a:rPr>
              <a:t>Board</a:t>
            </a:r>
            <a:r>
              <a:rPr sz="1600" spc="-85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70" dirty="0">
                <a:solidFill>
                  <a:srgbClr val="083B92"/>
                </a:solidFill>
                <a:latin typeface="Arial Black"/>
                <a:cs typeface="Arial Black"/>
              </a:rPr>
              <a:t>Info.</a:t>
            </a:r>
            <a:r>
              <a:rPr sz="1600" spc="-95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083B92"/>
                </a:solidFill>
                <a:latin typeface="Arial Black"/>
                <a:cs typeface="Arial Black"/>
              </a:rPr>
              <a:t>Session</a:t>
            </a:r>
            <a:endParaRPr sz="16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●"/>
            </a:pPr>
            <a:endParaRPr sz="1350">
              <a:latin typeface="Arial Black"/>
              <a:cs typeface="Arial Black"/>
            </a:endParaRPr>
          </a:p>
          <a:p>
            <a:pPr marL="419100" indent="-406400">
              <a:lnSpc>
                <a:spcPct val="100000"/>
              </a:lnSpc>
              <a:buClr>
                <a:srgbClr val="11237D"/>
              </a:buClr>
              <a:buSzPct val="75000"/>
              <a:buFont typeface="Arial"/>
              <a:buChar char="●"/>
              <a:tabLst>
                <a:tab pos="419100" algn="l"/>
              </a:tabLst>
            </a:pPr>
            <a:r>
              <a:rPr sz="1600" spc="-80" dirty="0">
                <a:solidFill>
                  <a:srgbClr val="083B92"/>
                </a:solidFill>
                <a:latin typeface="Arial Black"/>
                <a:cs typeface="Arial Black"/>
              </a:rPr>
              <a:t>November</a:t>
            </a:r>
            <a:r>
              <a:rPr sz="1600" spc="-7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95" dirty="0">
                <a:solidFill>
                  <a:srgbClr val="083B92"/>
                </a:solidFill>
                <a:latin typeface="Arial Black"/>
                <a:cs typeface="Arial Black"/>
              </a:rPr>
              <a:t>16th</a:t>
            </a:r>
            <a:r>
              <a:rPr sz="1600" spc="-9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05" dirty="0">
                <a:solidFill>
                  <a:srgbClr val="083B92"/>
                </a:solidFill>
                <a:latin typeface="Arial Black"/>
                <a:cs typeface="Arial Black"/>
              </a:rPr>
              <a:t>Board</a:t>
            </a:r>
            <a:r>
              <a:rPr sz="1600" spc="-65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05" dirty="0">
                <a:solidFill>
                  <a:srgbClr val="083B92"/>
                </a:solidFill>
                <a:latin typeface="Arial Black"/>
                <a:cs typeface="Arial Black"/>
              </a:rPr>
              <a:t>Voting</a:t>
            </a:r>
            <a:r>
              <a:rPr sz="1600" spc="-8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45" dirty="0">
                <a:solidFill>
                  <a:srgbClr val="083B92"/>
                </a:solidFill>
                <a:latin typeface="Arial Black"/>
                <a:cs typeface="Arial Black"/>
              </a:rPr>
              <a:t>Meeting</a:t>
            </a:r>
            <a:endParaRPr sz="16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●"/>
            </a:pPr>
            <a:endParaRPr sz="1350">
              <a:latin typeface="Arial Black"/>
              <a:cs typeface="Arial Black"/>
            </a:endParaRPr>
          </a:p>
          <a:p>
            <a:pPr marL="419100" indent="-406400">
              <a:lnSpc>
                <a:spcPct val="100000"/>
              </a:lnSpc>
              <a:buClr>
                <a:srgbClr val="11237D"/>
              </a:buClr>
              <a:buSzPct val="75000"/>
              <a:buFont typeface="Arial"/>
              <a:buChar char="●"/>
              <a:tabLst>
                <a:tab pos="419100" algn="l"/>
              </a:tabLst>
            </a:pPr>
            <a:r>
              <a:rPr sz="1600" spc="-75" dirty="0">
                <a:solidFill>
                  <a:srgbClr val="083B92"/>
                </a:solidFill>
                <a:latin typeface="Arial Black"/>
                <a:cs typeface="Arial Black"/>
              </a:rPr>
              <a:t>November</a:t>
            </a:r>
            <a:r>
              <a:rPr sz="1600" spc="-8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20" dirty="0">
                <a:solidFill>
                  <a:srgbClr val="083B92"/>
                </a:solidFill>
                <a:latin typeface="Arial Black"/>
                <a:cs typeface="Arial Black"/>
              </a:rPr>
              <a:t>20-</a:t>
            </a:r>
            <a:r>
              <a:rPr sz="1600" spc="-165" dirty="0">
                <a:solidFill>
                  <a:srgbClr val="083B92"/>
                </a:solidFill>
                <a:latin typeface="Arial Black"/>
                <a:cs typeface="Arial Black"/>
              </a:rPr>
              <a:t>24</a:t>
            </a:r>
            <a:r>
              <a:rPr sz="1600" spc="-105" dirty="0">
                <a:solidFill>
                  <a:srgbClr val="083B92"/>
                </a:solidFill>
                <a:latin typeface="Arial Black"/>
                <a:cs typeface="Arial Black"/>
              </a:rPr>
              <a:t> Fall</a:t>
            </a:r>
            <a:r>
              <a:rPr sz="1600" spc="-10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20" dirty="0">
                <a:solidFill>
                  <a:srgbClr val="083B92"/>
                </a:solidFill>
                <a:latin typeface="Arial Black"/>
                <a:cs typeface="Arial Black"/>
              </a:rPr>
              <a:t>Break</a:t>
            </a:r>
            <a:endParaRPr sz="16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●"/>
            </a:pPr>
            <a:endParaRPr sz="1350">
              <a:latin typeface="Arial Black"/>
              <a:cs typeface="Arial Black"/>
            </a:endParaRPr>
          </a:p>
          <a:p>
            <a:pPr marL="419100" indent="-406400">
              <a:lnSpc>
                <a:spcPct val="100000"/>
              </a:lnSpc>
              <a:spcBef>
                <a:spcPts val="5"/>
              </a:spcBef>
              <a:buClr>
                <a:srgbClr val="11237D"/>
              </a:buClr>
              <a:buSzPct val="75000"/>
              <a:buFont typeface="Arial"/>
              <a:buChar char="●"/>
              <a:tabLst>
                <a:tab pos="419100" algn="l"/>
              </a:tabLst>
            </a:pPr>
            <a:r>
              <a:rPr sz="1600" spc="-65" dirty="0">
                <a:solidFill>
                  <a:srgbClr val="083B92"/>
                </a:solidFill>
                <a:latin typeface="Arial Black"/>
                <a:cs typeface="Arial Black"/>
              </a:rPr>
              <a:t>NO</a:t>
            </a:r>
            <a:r>
              <a:rPr sz="1600" spc="-105" dirty="0">
                <a:solidFill>
                  <a:srgbClr val="083B92"/>
                </a:solidFill>
                <a:latin typeface="Arial Black"/>
                <a:cs typeface="Arial Black"/>
              </a:rPr>
              <a:t> December</a:t>
            </a:r>
            <a:r>
              <a:rPr sz="1600" spc="-70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80" dirty="0">
                <a:solidFill>
                  <a:srgbClr val="083B92"/>
                </a:solidFill>
                <a:latin typeface="Arial Black"/>
                <a:cs typeface="Arial Black"/>
              </a:rPr>
              <a:t>CBOC</a:t>
            </a:r>
            <a:r>
              <a:rPr sz="1600" spc="-85" dirty="0">
                <a:solidFill>
                  <a:srgbClr val="083B92"/>
                </a:solidFill>
                <a:latin typeface="Arial Black"/>
                <a:cs typeface="Arial Black"/>
              </a:rPr>
              <a:t> </a:t>
            </a:r>
            <a:r>
              <a:rPr sz="1600" spc="-10" dirty="0">
                <a:solidFill>
                  <a:srgbClr val="083B92"/>
                </a:solidFill>
                <a:latin typeface="Arial Black"/>
                <a:cs typeface="Arial Black"/>
              </a:rPr>
              <a:t>Meeting</a:t>
            </a:r>
            <a:endParaRPr sz="1600">
              <a:latin typeface="Arial Black"/>
              <a:cs typeface="Arial Black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171516" y="269454"/>
            <a:ext cx="38074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spc="-95" dirty="0">
                <a:solidFill>
                  <a:srgbClr val="11AC4A"/>
                </a:solidFill>
                <a:latin typeface="Arial Black"/>
                <a:cs typeface="Arial Black"/>
              </a:rPr>
              <a:t>Reminder:</a:t>
            </a:r>
            <a:r>
              <a:rPr sz="1800" b="0" spc="-114" dirty="0">
                <a:solidFill>
                  <a:srgbClr val="11AC4A"/>
                </a:solidFill>
                <a:latin typeface="Arial Black"/>
                <a:cs typeface="Arial Black"/>
              </a:rPr>
              <a:t> </a:t>
            </a:r>
            <a:r>
              <a:rPr sz="1800" b="0" spc="-80" dirty="0">
                <a:solidFill>
                  <a:srgbClr val="11AC4A"/>
                </a:solidFill>
                <a:latin typeface="Arial Black"/>
                <a:cs typeface="Arial Black"/>
              </a:rPr>
              <a:t>No</a:t>
            </a:r>
            <a:r>
              <a:rPr sz="1800" b="0" spc="-75" dirty="0">
                <a:solidFill>
                  <a:srgbClr val="11AC4A"/>
                </a:solidFill>
                <a:latin typeface="Arial Black"/>
                <a:cs typeface="Arial Black"/>
              </a:rPr>
              <a:t> </a:t>
            </a:r>
            <a:r>
              <a:rPr sz="1800" b="0" spc="-120" dirty="0">
                <a:solidFill>
                  <a:srgbClr val="11AC4A"/>
                </a:solidFill>
                <a:latin typeface="Arial Black"/>
                <a:cs typeface="Arial Black"/>
              </a:rPr>
              <a:t>December</a:t>
            </a:r>
            <a:r>
              <a:rPr sz="1800" b="0" spc="-105" dirty="0">
                <a:solidFill>
                  <a:srgbClr val="11AC4A"/>
                </a:solidFill>
                <a:latin typeface="Arial Black"/>
                <a:cs typeface="Arial Black"/>
              </a:rPr>
              <a:t> </a:t>
            </a:r>
            <a:r>
              <a:rPr sz="1800" b="0" spc="-50" dirty="0">
                <a:solidFill>
                  <a:srgbClr val="11AC4A"/>
                </a:solidFill>
                <a:latin typeface="Arial Black"/>
                <a:cs typeface="Arial Black"/>
              </a:rPr>
              <a:t>Meeting</a:t>
            </a:r>
            <a:endParaRPr sz="1800">
              <a:latin typeface="Arial Black"/>
              <a:cs typeface="Arial Black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0372" y="3163823"/>
            <a:ext cx="4419599" cy="1842515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75808" rIns="0" bIns="0" rtlCol="0">
            <a:spAutoFit/>
          </a:bodyPr>
          <a:lstStyle/>
          <a:p>
            <a:pPr marL="43815">
              <a:lnSpc>
                <a:spcPts val="2165"/>
              </a:lnSpc>
            </a:pPr>
            <a:fld id="{81D60167-4931-47E6-BA6A-407CBD079E47}" type="slidenum">
              <a:rPr spc="-25" dirty="0"/>
              <a:t>47</a:t>
            </a:fld>
            <a:endParaRPr spc="-25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51876" y="0"/>
            <a:ext cx="4040123" cy="1703171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148514" y="3111668"/>
            <a:ext cx="7162165" cy="7772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900" b="0" dirty="0">
                <a:solidFill>
                  <a:srgbClr val="970000"/>
                </a:solidFill>
                <a:latin typeface="Arial"/>
                <a:cs typeface="Arial"/>
              </a:rPr>
              <a:t>Appendix:</a:t>
            </a:r>
            <a:r>
              <a:rPr sz="4900" b="0" spc="-3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b="0" dirty="0">
                <a:solidFill>
                  <a:srgbClr val="970000"/>
                </a:solidFill>
                <a:latin typeface="Arial"/>
                <a:cs typeface="Arial"/>
              </a:rPr>
              <a:t>Key</a:t>
            </a:r>
            <a:r>
              <a:rPr sz="4900" b="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b="0" spc="-10" dirty="0">
                <a:solidFill>
                  <a:srgbClr val="970000"/>
                </a:solidFill>
                <a:latin typeface="Arial"/>
                <a:cs typeface="Arial"/>
              </a:rPr>
              <a:t>Definitions</a:t>
            </a:r>
            <a:endParaRPr sz="4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582802" y="6292763"/>
            <a:ext cx="158115" cy="291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65"/>
              </a:lnSpc>
            </a:pPr>
            <a:r>
              <a:rPr sz="1850" b="1" spc="1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18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9199" y="22443"/>
            <a:ext cx="8452485" cy="83756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300" dirty="0">
                <a:solidFill>
                  <a:srgbClr val="970000"/>
                </a:solidFill>
                <a:latin typeface="Arial"/>
                <a:cs typeface="Arial"/>
              </a:rPr>
              <a:t>Appendix:</a:t>
            </a:r>
            <a:r>
              <a:rPr sz="5300" spc="3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5300" dirty="0">
                <a:solidFill>
                  <a:srgbClr val="970000"/>
                </a:solidFill>
                <a:latin typeface="Arial"/>
                <a:cs typeface="Arial"/>
              </a:rPr>
              <a:t>Key</a:t>
            </a:r>
            <a:r>
              <a:rPr sz="5300" spc="-10" dirty="0">
                <a:solidFill>
                  <a:srgbClr val="970000"/>
                </a:solidFill>
                <a:latin typeface="Arial"/>
                <a:cs typeface="Arial"/>
              </a:rPr>
              <a:t> Definitions</a:t>
            </a:r>
            <a:endParaRPr sz="5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699" y="1197992"/>
            <a:ext cx="139954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1.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Project</a:t>
            </a:r>
            <a:r>
              <a:rPr sz="1100" b="1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404040"/>
                </a:solidFill>
                <a:latin typeface="Calibri"/>
                <a:cs typeface="Calibri"/>
              </a:rPr>
              <a:t>Contingency: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0787" y="1434212"/>
            <a:ext cx="946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404040"/>
                </a:solidFill>
                <a:latin typeface="Calibri"/>
                <a:cs typeface="Calibri"/>
              </a:rPr>
              <a:t>●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7729" y="1369872"/>
            <a:ext cx="7110095" cy="8547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24865" marR="5080">
              <a:lnSpc>
                <a:spcPct val="123700"/>
              </a:lnSpc>
              <a:spcBef>
                <a:spcPts val="90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contingency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budget</a:t>
            </a:r>
            <a:r>
              <a:rPr sz="1100" spc="9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money,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held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at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level,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exists</a:t>
            </a:r>
            <a:r>
              <a:rPr sz="1100" spc="1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mitigate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against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risk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404040"/>
                </a:solidFill>
                <a:latin typeface="Calibri"/>
                <a:cs typeface="Calibri"/>
              </a:rPr>
              <a:t>and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uncertainty,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used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ensure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delivery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each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individual</a:t>
            </a:r>
            <a:r>
              <a:rPr sz="11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project.</a:t>
            </a:r>
            <a:r>
              <a:rPr sz="1100" spc="3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It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either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planned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funded</a:t>
            </a:r>
            <a:r>
              <a:rPr sz="1100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404040"/>
                </a:solidFill>
                <a:latin typeface="Calibri"/>
                <a:cs typeface="Calibri"/>
              </a:rPr>
              <a:t>at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inception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or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built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through</a:t>
            </a:r>
            <a:r>
              <a:rPr sz="1100" spc="10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contribution</a:t>
            </a:r>
            <a:r>
              <a:rPr sz="11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from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within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individual</a:t>
            </a:r>
            <a:r>
              <a:rPr sz="11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budget.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2.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Program</a:t>
            </a:r>
            <a:r>
              <a:rPr sz="1100" b="1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404040"/>
                </a:solidFill>
                <a:latin typeface="Calibri"/>
                <a:cs typeface="Calibri"/>
              </a:rPr>
              <a:t>Contingency: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311" y="2263268"/>
            <a:ext cx="946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404040"/>
                </a:solidFill>
                <a:latin typeface="Calibri"/>
                <a:cs typeface="Calibri"/>
              </a:rPr>
              <a:t>●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729" y="2198928"/>
            <a:ext cx="7031990" cy="106235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24865" marR="5080">
              <a:lnSpc>
                <a:spcPct val="123700"/>
              </a:lnSpc>
              <a:spcBef>
                <a:spcPts val="90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Program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contingency</a:t>
            </a:r>
            <a:r>
              <a:rPr sz="1100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account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money,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held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at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program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level,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exists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mitigate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against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404040"/>
                </a:solidFill>
                <a:latin typeface="Calibri"/>
                <a:cs typeface="Calibri"/>
              </a:rPr>
              <a:t>risk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uncertainty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for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entire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program,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used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ensure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delivery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all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projects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within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404040"/>
                </a:solidFill>
                <a:latin typeface="Calibri"/>
                <a:cs typeface="Calibri"/>
              </a:rPr>
              <a:t>the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program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scoped.</a:t>
            </a:r>
            <a:r>
              <a:rPr sz="1100" spc="3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It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either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planned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funded</a:t>
            </a:r>
            <a:r>
              <a:rPr sz="1100" spc="9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at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inception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or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built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through</a:t>
            </a:r>
            <a:r>
              <a:rPr sz="1100" spc="9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contributions</a:t>
            </a:r>
            <a:r>
              <a:rPr sz="11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404040"/>
                </a:solidFill>
                <a:latin typeface="Calibri"/>
                <a:cs typeface="Calibri"/>
              </a:rPr>
              <a:t>from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individual</a:t>
            </a:r>
            <a:r>
              <a:rPr sz="1100" spc="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projects.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3.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b="1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Authorization</a:t>
            </a:r>
            <a:r>
              <a:rPr sz="1100" b="1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spc="-10" dirty="0">
                <a:solidFill>
                  <a:srgbClr val="404040"/>
                </a:solidFill>
                <a:latin typeface="Calibri"/>
                <a:cs typeface="Calibri"/>
              </a:rPr>
              <a:t>Surplus: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50787" y="3299588"/>
            <a:ext cx="946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404040"/>
                </a:solidFill>
                <a:latin typeface="Calibri"/>
                <a:cs typeface="Calibri"/>
              </a:rPr>
              <a:t>●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7729" y="3235247"/>
            <a:ext cx="7112000" cy="1060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4865" marR="5080">
              <a:lnSpc>
                <a:spcPct val="123300"/>
              </a:lnSpc>
              <a:spcBef>
                <a:spcPts val="100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authorization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surplus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account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money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or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unused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bonding</a:t>
            </a:r>
            <a:r>
              <a:rPr sz="1100" spc="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authority,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which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begins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at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0" dirty="0">
                <a:solidFill>
                  <a:srgbClr val="404040"/>
                </a:solidFill>
                <a:latin typeface="Calibri"/>
                <a:cs typeface="Calibri"/>
              </a:rPr>
              <a:t>zero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balance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at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start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program</a:t>
            </a:r>
            <a:r>
              <a:rPr sz="1100" spc="8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receives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contributions</a:t>
            </a:r>
            <a:r>
              <a:rPr sz="1100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surplus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authorization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as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projects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25" dirty="0">
                <a:solidFill>
                  <a:srgbClr val="404040"/>
                </a:solidFill>
                <a:latin typeface="Calibri"/>
                <a:cs typeface="Calibri"/>
              </a:rPr>
              <a:t>are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completed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under</a:t>
            </a:r>
            <a:r>
              <a:rPr sz="1100" spc="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budget.</a:t>
            </a:r>
            <a:r>
              <a:rPr sz="1100" spc="38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Represents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uncommitted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funds,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which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can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used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fund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new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projects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and/or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scopes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of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4.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A</a:t>
            </a:r>
            <a:r>
              <a:rPr sz="1100" b="1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Substantial</a:t>
            </a:r>
            <a:r>
              <a:rPr sz="1100" b="1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Scope</a:t>
            </a:r>
            <a:r>
              <a:rPr sz="1100" b="1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Change</a:t>
            </a:r>
            <a:r>
              <a:rPr sz="1100" b="1" spc="8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occurs</a:t>
            </a:r>
            <a:r>
              <a:rPr sz="1100" b="1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if</a:t>
            </a:r>
            <a:r>
              <a:rPr sz="1100" b="1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dirty="0">
                <a:solidFill>
                  <a:srgbClr val="404040"/>
                </a:solidFill>
                <a:latin typeface="Calibri"/>
                <a:cs typeface="Calibri"/>
              </a:rPr>
              <a:t>there’s</a:t>
            </a:r>
            <a:r>
              <a:rPr sz="1100" b="1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b="1" spc="-25" dirty="0">
                <a:solidFill>
                  <a:srgbClr val="404040"/>
                </a:solidFill>
                <a:latin typeface="Calibri"/>
                <a:cs typeface="Calibri"/>
              </a:rPr>
              <a:t>a: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0787" y="4264281"/>
            <a:ext cx="94615" cy="44005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900" dirty="0">
                <a:solidFill>
                  <a:srgbClr val="404040"/>
                </a:solidFill>
                <a:latin typeface="Calibri"/>
                <a:cs typeface="Calibri"/>
              </a:rPr>
              <a:t>●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900" dirty="0">
                <a:solidFill>
                  <a:srgbClr val="404040"/>
                </a:solidFill>
                <a:latin typeface="Calibri"/>
                <a:cs typeface="Calibri"/>
              </a:rPr>
              <a:t>●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39991" y="4270072"/>
            <a:ext cx="6352540" cy="647700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Change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location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different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from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stated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purpose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when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was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ratified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by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voters.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23700"/>
              </a:lnSpc>
            </a:pP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Change</a:t>
            </a:r>
            <a:r>
              <a:rPr sz="1100" spc="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in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project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type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different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from</a:t>
            </a:r>
            <a:r>
              <a:rPr sz="11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stated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purpose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that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was</a:t>
            </a:r>
            <a:r>
              <a:rPr sz="1100" spc="2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presented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when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the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bond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was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ratified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by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voters,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i.e.,</a:t>
            </a:r>
            <a:r>
              <a:rPr sz="1100" spc="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from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“build</a:t>
            </a:r>
            <a:r>
              <a:rPr sz="1100" spc="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new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school”</a:t>
            </a:r>
            <a:r>
              <a:rPr sz="1100" spc="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build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and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“performing</a:t>
            </a:r>
            <a:r>
              <a:rPr sz="1100" spc="9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arts</a:t>
            </a:r>
            <a:r>
              <a:rPr sz="11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center”</a:t>
            </a:r>
            <a:r>
              <a:rPr sz="1100" spc="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to</a:t>
            </a:r>
            <a:r>
              <a:rPr sz="1100" spc="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“buy</a:t>
            </a:r>
            <a:r>
              <a:rPr sz="1100" spc="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land”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or</a:t>
            </a:r>
            <a:r>
              <a:rPr sz="1100" spc="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404040"/>
                </a:solidFill>
                <a:latin typeface="Calibri"/>
                <a:cs typeface="Calibri"/>
              </a:rPr>
              <a:t>“replace</a:t>
            </a:r>
            <a:r>
              <a:rPr sz="11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404040"/>
                </a:solidFill>
                <a:latin typeface="Calibri"/>
                <a:cs typeface="Calibri"/>
              </a:rPr>
              <a:t>turfs.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7729" y="4891889"/>
            <a:ext cx="7090409" cy="1062355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153670" indent="-140970">
              <a:lnSpc>
                <a:spcPct val="100000"/>
              </a:lnSpc>
              <a:spcBef>
                <a:spcPts val="405"/>
              </a:spcBef>
              <a:buFont typeface="Calibri"/>
              <a:buAutoNum type="arabicPeriod" startAt="5"/>
              <a:tabLst>
                <a:tab pos="153670" algn="l"/>
              </a:tabLst>
            </a:pPr>
            <a:r>
              <a:rPr sz="1100" b="1" spc="-10" dirty="0">
                <a:solidFill>
                  <a:srgbClr val="404040"/>
                </a:solidFill>
                <a:latin typeface="Calibri"/>
                <a:cs typeface="Calibri"/>
              </a:rPr>
              <a:t>Advisory:</a:t>
            </a:r>
            <a:endParaRPr sz="1100">
              <a:latin typeface="Calibri"/>
              <a:cs typeface="Calibri"/>
            </a:endParaRPr>
          </a:p>
          <a:p>
            <a:pPr marL="621665">
              <a:lnSpc>
                <a:spcPct val="100000"/>
              </a:lnSpc>
              <a:spcBef>
                <a:spcPts val="310"/>
              </a:spcBef>
            </a:pPr>
            <a:r>
              <a:rPr sz="1100" dirty="0">
                <a:latin typeface="Calibri"/>
                <a:cs typeface="Calibri"/>
              </a:rPr>
              <a:t>adjective</a:t>
            </a:r>
            <a:r>
              <a:rPr sz="1100" spc="7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r>
              <a:rPr sz="1100" spc="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:</a:t>
            </a:r>
            <a:r>
              <a:rPr sz="1100" spc="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having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or</a:t>
            </a:r>
            <a:r>
              <a:rPr sz="1100" spc="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exercising</a:t>
            </a:r>
            <a:r>
              <a:rPr sz="1100" spc="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power</a:t>
            </a:r>
            <a:r>
              <a:rPr sz="1100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advise.</a:t>
            </a:r>
            <a:r>
              <a:rPr sz="1100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</a:t>
            </a:r>
            <a:r>
              <a:rPr sz="1100" spc="5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advisory</a:t>
            </a:r>
            <a:r>
              <a:rPr sz="1100" i="1" spc="8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council.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: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containing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or</a:t>
            </a:r>
            <a:r>
              <a:rPr sz="1100" spc="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giving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advice.</a:t>
            </a:r>
            <a:endParaRPr sz="1100">
              <a:latin typeface="Calibri"/>
              <a:cs typeface="Calibri"/>
            </a:endParaRPr>
          </a:p>
          <a:p>
            <a:pPr marL="153670" indent="-140970">
              <a:lnSpc>
                <a:spcPct val="100000"/>
              </a:lnSpc>
              <a:spcBef>
                <a:spcPts val="315"/>
              </a:spcBef>
              <a:buFont typeface="Calibri"/>
              <a:buAutoNum type="arabicPeriod" startAt="6"/>
              <a:tabLst>
                <a:tab pos="153670" algn="l"/>
              </a:tabLst>
            </a:pPr>
            <a:r>
              <a:rPr sz="1100" b="1" spc="-10" dirty="0">
                <a:latin typeface="Calibri"/>
                <a:cs typeface="Calibri"/>
              </a:rPr>
              <a:t>Oversight</a:t>
            </a:r>
            <a:r>
              <a:rPr sz="1100" spc="-10" dirty="0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  <a:p>
            <a:pPr marL="621665" marR="5080">
              <a:lnSpc>
                <a:spcPct val="123700"/>
              </a:lnSpc>
            </a:pPr>
            <a:r>
              <a:rPr sz="1100" dirty="0">
                <a:latin typeface="Calibri"/>
                <a:cs typeface="Calibri"/>
              </a:rPr>
              <a:t>noun</a:t>
            </a:r>
            <a:r>
              <a:rPr sz="1100" spc="36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a: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watchful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and</a:t>
            </a:r>
            <a:r>
              <a:rPr sz="1100" spc="6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responsible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care.</a:t>
            </a:r>
            <a:r>
              <a:rPr sz="1100" spc="3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b:</a:t>
            </a:r>
            <a:r>
              <a:rPr sz="1100" spc="5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regulatory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supervision.</a:t>
            </a:r>
            <a:r>
              <a:rPr sz="1100" spc="7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new</a:t>
            </a:r>
            <a:r>
              <a:rPr sz="1100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manager</a:t>
            </a:r>
            <a:r>
              <a:rPr sz="1100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was</a:t>
            </a:r>
            <a:r>
              <a:rPr sz="1100" spc="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given</a:t>
            </a:r>
            <a:r>
              <a:rPr sz="1100" spc="6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oversight</a:t>
            </a:r>
            <a:r>
              <a:rPr sz="1100" i="1" spc="5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45" dirty="0">
                <a:latin typeface="Calibri"/>
                <a:cs typeface="Calibri"/>
              </a:rPr>
              <a:t> </a:t>
            </a:r>
            <a:r>
              <a:rPr sz="1100" spc="-25" dirty="0">
                <a:latin typeface="Calibri"/>
                <a:cs typeface="Calibri"/>
              </a:rPr>
              <a:t>the </a:t>
            </a:r>
            <a:r>
              <a:rPr sz="1100" spc="-10" dirty="0">
                <a:latin typeface="Calibri"/>
                <a:cs typeface="Calibri"/>
              </a:rPr>
              <a:t>project.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262359" y="6080759"/>
            <a:ext cx="699770" cy="620395"/>
          </a:xfrm>
          <a:prstGeom prst="rect">
            <a:avLst/>
          </a:prstGeom>
          <a:solidFill>
            <a:srgbClr val="11237D"/>
          </a:solidFill>
        </p:spPr>
        <p:txBody>
          <a:bodyPr vert="horz" wrap="square" lIns="0" tIns="227329" rIns="0" bIns="0" rtlCol="0">
            <a:spAutoFit/>
          </a:bodyPr>
          <a:lstStyle/>
          <a:p>
            <a:pPr marL="318770">
              <a:lnSpc>
                <a:spcPct val="100000"/>
              </a:lnSpc>
              <a:spcBef>
                <a:spcPts val="1789"/>
              </a:spcBef>
            </a:pPr>
            <a:r>
              <a:rPr sz="2775" b="1" spc="135" baseline="16516" dirty="0">
                <a:solidFill>
                  <a:srgbClr val="FFFFFF"/>
                </a:solidFill>
                <a:latin typeface="Palatino Linotype"/>
                <a:cs typeface="Palatino Linotype"/>
              </a:rPr>
              <a:t>8</a:t>
            </a:r>
            <a:r>
              <a:rPr sz="2775" b="1" spc="-277" baseline="16516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1300" spc="-25" dirty="0">
                <a:solidFill>
                  <a:srgbClr val="585858"/>
                </a:solidFill>
                <a:latin typeface="Arial"/>
                <a:cs typeface="Arial"/>
              </a:rPr>
              <a:t>49</a:t>
            </a:r>
            <a:endParaRPr sz="13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7853171" y="1287691"/>
            <a:ext cx="3540760" cy="4325620"/>
            <a:chOff x="7853171" y="1287691"/>
            <a:chExt cx="3540760" cy="4325620"/>
          </a:xfrm>
        </p:grpSpPr>
        <p:sp>
          <p:nvSpPr>
            <p:cNvPr id="17" name="object 17"/>
            <p:cNvSpPr/>
            <p:nvPr/>
          </p:nvSpPr>
          <p:spPr>
            <a:xfrm>
              <a:off x="7984400" y="1287691"/>
              <a:ext cx="3409315" cy="4174490"/>
            </a:xfrm>
            <a:custGeom>
              <a:avLst/>
              <a:gdLst/>
              <a:ahLst/>
              <a:cxnLst/>
              <a:rect l="l" t="t" r="r" b="b"/>
              <a:pathLst>
                <a:path w="3409315" h="4174490">
                  <a:moveTo>
                    <a:pt x="3409188" y="0"/>
                  </a:moveTo>
                  <a:lnTo>
                    <a:pt x="0" y="0"/>
                  </a:lnTo>
                  <a:lnTo>
                    <a:pt x="0" y="4174236"/>
                  </a:lnTo>
                  <a:lnTo>
                    <a:pt x="3409188" y="4174236"/>
                  </a:lnTo>
                  <a:lnTo>
                    <a:pt x="3409188" y="0"/>
                  </a:lnTo>
                  <a:close/>
                </a:path>
              </a:pathLst>
            </a:custGeom>
            <a:solidFill>
              <a:srgbClr val="05A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53171" y="1438655"/>
              <a:ext cx="3409175" cy="417423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3" name="object 3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070400" y="2981303"/>
            <a:ext cx="8909050" cy="7772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Next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Up:</a:t>
            </a:r>
            <a:r>
              <a:rPr sz="4900" spc="1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Committee</a:t>
            </a:r>
            <a:r>
              <a:rPr sz="4900" spc="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Operations</a:t>
            </a:r>
            <a:endParaRPr sz="49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2996" rIns="0" bIns="0" rtlCol="0">
            <a:spAutoFit/>
          </a:bodyPr>
          <a:lstStyle/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>
                <a:solidFill>
                  <a:srgbClr val="000000"/>
                </a:solidFill>
              </a:rPr>
              <a:t>5</a:t>
            </a:fld>
            <a:endParaRPr spc="1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3163" y="2500388"/>
            <a:ext cx="2762885" cy="14738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13335">
              <a:lnSpc>
                <a:spcPct val="115900"/>
              </a:lnSpc>
              <a:spcBef>
                <a:spcPts val="90"/>
              </a:spcBef>
            </a:pPr>
            <a:r>
              <a:rPr sz="4100" spc="35" dirty="0">
                <a:solidFill>
                  <a:srgbClr val="00A3C6"/>
                </a:solidFill>
              </a:rPr>
              <a:t>Committee </a:t>
            </a:r>
            <a:r>
              <a:rPr sz="4100" spc="-10" dirty="0">
                <a:solidFill>
                  <a:srgbClr val="00A3C6"/>
                </a:solidFill>
              </a:rPr>
              <a:t>Operations</a:t>
            </a:r>
            <a:endParaRPr sz="41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1" y="600455"/>
            <a:ext cx="3712463" cy="10607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730421" y="6275584"/>
            <a:ext cx="188595" cy="352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45"/>
              </a:lnSpc>
            </a:pPr>
            <a:r>
              <a:rPr sz="2300" dirty="0">
                <a:latin typeface="Arial"/>
                <a:cs typeface="Arial"/>
              </a:rPr>
              <a:t>6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3381" y="354880"/>
            <a:ext cx="479361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2969" marR="5080" indent="-890905">
              <a:lnSpc>
                <a:spcPct val="150000"/>
              </a:lnSpc>
              <a:spcBef>
                <a:spcPts val="100"/>
              </a:spcBef>
              <a:tabLst>
                <a:tab pos="915035" algn="l"/>
                <a:tab pos="4779645" algn="l"/>
              </a:tabLst>
            </a:pPr>
            <a:r>
              <a:rPr sz="4000" u="heavy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		</a:t>
            </a:r>
            <a:r>
              <a:rPr sz="4000" u="heavy" spc="-10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Committee</a:t>
            </a:r>
            <a:r>
              <a:rPr sz="4000" u="heavy" dirty="0">
                <a:solidFill>
                  <a:srgbClr val="11237D"/>
                </a:solidFill>
                <a:uFill>
                  <a:solidFill>
                    <a:srgbClr val="00A3C6"/>
                  </a:solidFill>
                </a:uFill>
              </a:rPr>
              <a:t>	</a:t>
            </a:r>
            <a:r>
              <a:rPr sz="4000" dirty="0">
                <a:solidFill>
                  <a:srgbClr val="11237D"/>
                </a:solidFill>
              </a:rPr>
              <a:t> </a:t>
            </a:r>
            <a:r>
              <a:rPr sz="4000" spc="-10" dirty="0">
                <a:solidFill>
                  <a:srgbClr val="11237D"/>
                </a:solidFill>
              </a:rPr>
              <a:t>Operations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832" y="0"/>
            <a:ext cx="755891" cy="6009131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02027" y="2507960"/>
            <a:ext cx="3611879" cy="94678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436245" indent="-423545">
              <a:lnSpc>
                <a:spcPct val="100000"/>
              </a:lnSpc>
              <a:spcBef>
                <a:spcPts val="130"/>
              </a:spcBef>
              <a:buClr>
                <a:srgbClr val="000000"/>
              </a:buClr>
              <a:buSzPct val="107692"/>
              <a:buFont typeface="Arial"/>
              <a:buChar char="●"/>
              <a:tabLst>
                <a:tab pos="436245" algn="l"/>
              </a:tabLst>
            </a:pP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The</a:t>
            </a:r>
            <a:r>
              <a:rPr sz="1300" u="sng" spc="5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CBOC</a:t>
            </a:r>
            <a:r>
              <a:rPr sz="1300" u="sng" spc="5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 </a:t>
            </a:r>
            <a:r>
              <a:rPr sz="1300" u="sng" spc="-10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4"/>
              </a:rPr>
              <a:t>Charge</a:t>
            </a:r>
            <a:endParaRPr sz="1300">
              <a:latin typeface="Calibri"/>
              <a:cs typeface="Calibri"/>
            </a:endParaRPr>
          </a:p>
          <a:p>
            <a:pPr marL="436245" indent="-388620">
              <a:lnSpc>
                <a:spcPct val="100000"/>
              </a:lnSpc>
              <a:spcBef>
                <a:spcPts val="1270"/>
              </a:spcBef>
              <a:buClr>
                <a:srgbClr val="1F1F1F"/>
              </a:buClr>
              <a:buSzPct val="76923"/>
              <a:buChar char="●"/>
              <a:tabLst>
                <a:tab pos="436245" algn="l"/>
              </a:tabLst>
            </a:pP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BDF</a:t>
            </a:r>
            <a:r>
              <a:rPr sz="1300" u="sng" spc="3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Local</a:t>
            </a:r>
            <a:r>
              <a:rPr sz="1300" dirty="0">
                <a:solidFill>
                  <a:srgbClr val="1154CC"/>
                </a:solidFill>
                <a:latin typeface="Calibri"/>
                <a:cs typeface="Calibri"/>
              </a:rPr>
              <a:t> </a:t>
            </a:r>
            <a:r>
              <a:rPr sz="1300" dirty="0">
                <a:solidFill>
                  <a:srgbClr val="1F1F1F"/>
                </a:solidFill>
                <a:latin typeface="Calibri"/>
                <a:cs typeface="Calibri"/>
              </a:rPr>
              <a:t>&amp;</a:t>
            </a:r>
            <a:r>
              <a:rPr sz="1300" spc="4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CBOC</a:t>
            </a:r>
            <a:r>
              <a:rPr sz="1300" u="sng" spc="35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 </a:t>
            </a:r>
            <a:r>
              <a:rPr sz="1300" u="sng" dirty="0">
                <a:solidFill>
                  <a:srgbClr val="1154CC"/>
                </a:solidFill>
                <a:uFill>
                  <a:solidFill>
                    <a:srgbClr val="1154CC"/>
                  </a:solidFill>
                </a:uFill>
                <a:latin typeface="Calibri"/>
                <a:cs typeface="Calibri"/>
                <a:hlinkClick r:id="rId5"/>
              </a:rPr>
              <a:t>Bylaws</a:t>
            </a:r>
            <a:r>
              <a:rPr sz="1300" dirty="0">
                <a:solidFill>
                  <a:srgbClr val="1F1F1F"/>
                </a:solidFill>
                <a:latin typeface="Calibri"/>
                <a:cs typeface="Calibri"/>
              </a:rPr>
              <a:t>-</a:t>
            </a:r>
            <a:r>
              <a:rPr sz="1300" spc="5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300" i="1" dirty="0">
                <a:solidFill>
                  <a:srgbClr val="1F1F1F"/>
                </a:solidFill>
                <a:latin typeface="Calibri"/>
                <a:cs typeface="Calibri"/>
              </a:rPr>
              <a:t>Verification</a:t>
            </a:r>
            <a:r>
              <a:rPr sz="1300" i="1" spc="65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300" i="1" spc="-10" dirty="0">
                <a:solidFill>
                  <a:srgbClr val="1F1F1F"/>
                </a:solidFill>
                <a:latin typeface="Calibri"/>
                <a:cs typeface="Calibri"/>
              </a:rPr>
              <a:t>needed</a:t>
            </a: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●"/>
            </a:pPr>
            <a:endParaRPr sz="1000">
              <a:latin typeface="Calibri"/>
              <a:cs typeface="Calibri"/>
            </a:endParaRPr>
          </a:p>
          <a:p>
            <a:pPr marL="436245" indent="-388620">
              <a:lnSpc>
                <a:spcPct val="100000"/>
              </a:lnSpc>
              <a:buSzPct val="76923"/>
              <a:buChar char="●"/>
              <a:tabLst>
                <a:tab pos="436245" algn="l"/>
              </a:tabLst>
            </a:pPr>
            <a:r>
              <a:rPr sz="1300" dirty="0">
                <a:solidFill>
                  <a:srgbClr val="1F1F1F"/>
                </a:solidFill>
                <a:latin typeface="Calibri"/>
                <a:cs typeface="Calibri"/>
              </a:rPr>
              <a:t>Meeting</a:t>
            </a:r>
            <a:r>
              <a:rPr sz="1300" spc="70" dirty="0">
                <a:solidFill>
                  <a:srgbClr val="1F1F1F"/>
                </a:solidFill>
                <a:latin typeface="Calibri"/>
                <a:cs typeface="Calibri"/>
              </a:rPr>
              <a:t> </a:t>
            </a:r>
            <a:r>
              <a:rPr sz="1300" spc="-10" dirty="0">
                <a:solidFill>
                  <a:srgbClr val="1F1F1F"/>
                </a:solidFill>
                <a:latin typeface="Calibri"/>
                <a:cs typeface="Calibri"/>
              </a:rPr>
              <a:t>Logistics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64564" y="5520135"/>
            <a:ext cx="3654425" cy="2286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300" dirty="0">
                <a:latin typeface="Arial"/>
                <a:cs typeface="Arial"/>
              </a:rPr>
              <a:t>Ann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Richards</a:t>
            </a:r>
            <a:r>
              <a:rPr sz="1300" spc="3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School</a:t>
            </a:r>
            <a:r>
              <a:rPr sz="1300" spc="3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for</a:t>
            </a:r>
            <a:r>
              <a:rPr sz="1300" spc="2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Young</a:t>
            </a:r>
            <a:r>
              <a:rPr sz="1300" spc="45" dirty="0">
                <a:latin typeface="Arial"/>
                <a:cs typeface="Arial"/>
              </a:rPr>
              <a:t> </a:t>
            </a:r>
            <a:r>
              <a:rPr sz="1300" dirty="0">
                <a:latin typeface="Arial"/>
                <a:cs typeface="Arial"/>
              </a:rPr>
              <a:t>Women</a:t>
            </a:r>
            <a:r>
              <a:rPr sz="1300" spc="4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Leaders</a:t>
            </a:r>
            <a:endParaRPr sz="130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77100" y="373379"/>
            <a:ext cx="4850879" cy="490118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2996" rIns="0" bIns="0" rtlCol="0">
            <a:spAutoFit/>
          </a:bodyPr>
          <a:lstStyle/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/>
              <a:t>7</a:t>
            </a:fld>
            <a:endParaRPr spc="1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7053580" cy="1675130"/>
          </a:xfrm>
          <a:custGeom>
            <a:avLst/>
            <a:gdLst/>
            <a:ahLst/>
            <a:cxnLst/>
            <a:rect l="l" t="t" r="r" b="b"/>
            <a:pathLst>
              <a:path w="7053580" h="1675130">
                <a:moveTo>
                  <a:pt x="0" y="1674876"/>
                </a:moveTo>
                <a:lnTo>
                  <a:pt x="7053072" y="1674876"/>
                </a:lnTo>
                <a:lnTo>
                  <a:pt x="7053072" y="0"/>
                </a:lnTo>
                <a:lnTo>
                  <a:pt x="0" y="0"/>
                </a:lnTo>
                <a:lnTo>
                  <a:pt x="0" y="1674876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0"/>
            <a:ext cx="754367" cy="1697734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1295888" y="6089903"/>
            <a:ext cx="699770" cy="619125"/>
          </a:xfrm>
          <a:custGeom>
            <a:avLst/>
            <a:gdLst/>
            <a:ahLst/>
            <a:cxnLst/>
            <a:rect l="l" t="t" r="r" b="b"/>
            <a:pathLst>
              <a:path w="699770" h="619125">
                <a:moveTo>
                  <a:pt x="699516" y="0"/>
                </a:moveTo>
                <a:lnTo>
                  <a:pt x="0" y="0"/>
                </a:lnTo>
                <a:lnTo>
                  <a:pt x="0" y="618744"/>
                </a:lnTo>
                <a:lnTo>
                  <a:pt x="699516" y="618744"/>
                </a:lnTo>
                <a:lnTo>
                  <a:pt x="699516" y="0"/>
                </a:lnTo>
                <a:close/>
              </a:path>
            </a:pathLst>
          </a:custGeom>
          <a:solidFill>
            <a:srgbClr val="1123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114" dirty="0"/>
              <a:t>Thank</a:t>
            </a:r>
            <a:r>
              <a:rPr spc="10" dirty="0"/>
              <a:t> </a:t>
            </a:r>
            <a:r>
              <a:rPr spc="55" dirty="0"/>
              <a:t>you!</a:t>
            </a:r>
            <a:r>
              <a:rPr dirty="0"/>
              <a:t> </a:t>
            </a:r>
            <a:r>
              <a:rPr spc="75" dirty="0"/>
              <a:t>Any</a:t>
            </a:r>
            <a:r>
              <a:rPr spc="-5" dirty="0"/>
              <a:t> </a:t>
            </a:r>
            <a:r>
              <a:rPr spc="70" dirty="0"/>
              <a:t>questions?</a:t>
            </a:r>
          </a:p>
        </p:txBody>
      </p:sp>
      <p:sp>
        <p:nvSpPr>
          <p:cNvPr id="6" name="object 6"/>
          <p:cNvSpPr/>
          <p:nvPr/>
        </p:nvSpPr>
        <p:spPr>
          <a:xfrm>
            <a:off x="488441" y="6107429"/>
            <a:ext cx="10610215" cy="0"/>
          </a:xfrm>
          <a:custGeom>
            <a:avLst/>
            <a:gdLst/>
            <a:ahLst/>
            <a:cxnLst/>
            <a:rect l="l" t="t" r="r" b="b"/>
            <a:pathLst>
              <a:path w="10610215">
                <a:moveTo>
                  <a:pt x="0" y="0"/>
                </a:moveTo>
                <a:lnTo>
                  <a:pt x="10609605" y="0"/>
                </a:lnTo>
              </a:path>
            </a:pathLst>
          </a:custGeom>
          <a:ln w="19050">
            <a:solidFill>
              <a:srgbClr val="11237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91" y="1674876"/>
            <a:ext cx="12179935" cy="114300"/>
          </a:xfrm>
          <a:custGeom>
            <a:avLst/>
            <a:gdLst/>
            <a:ahLst/>
            <a:cxnLst/>
            <a:rect l="l" t="t" r="r" b="b"/>
            <a:pathLst>
              <a:path w="12179935" h="114300">
                <a:moveTo>
                  <a:pt x="12179808" y="0"/>
                </a:moveTo>
                <a:lnTo>
                  <a:pt x="0" y="0"/>
                </a:lnTo>
                <a:lnTo>
                  <a:pt x="0" y="114300"/>
                </a:lnTo>
                <a:lnTo>
                  <a:pt x="12179808" y="114300"/>
                </a:lnTo>
                <a:lnTo>
                  <a:pt x="12179808" y="0"/>
                </a:lnTo>
                <a:close/>
              </a:path>
            </a:pathLst>
          </a:custGeom>
          <a:solidFill>
            <a:srgbClr val="00A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6213347"/>
            <a:ext cx="1552955" cy="44500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451832" y="2981303"/>
            <a:ext cx="6988809" cy="7772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Next</a:t>
            </a:r>
            <a:r>
              <a:rPr sz="4900" spc="-15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Up:</a:t>
            </a:r>
            <a:r>
              <a:rPr sz="4900" spc="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dirty="0">
                <a:solidFill>
                  <a:srgbClr val="970000"/>
                </a:solidFill>
                <a:latin typeface="Arial"/>
                <a:cs typeface="Arial"/>
              </a:rPr>
              <a:t>Bond</a:t>
            </a:r>
            <a:r>
              <a:rPr sz="4900" spc="-20" dirty="0">
                <a:solidFill>
                  <a:srgbClr val="970000"/>
                </a:solidFill>
                <a:latin typeface="Arial"/>
                <a:cs typeface="Arial"/>
              </a:rPr>
              <a:t> </a:t>
            </a:r>
            <a:r>
              <a:rPr sz="4900" spc="-10" dirty="0">
                <a:solidFill>
                  <a:srgbClr val="970000"/>
                </a:solidFill>
                <a:latin typeface="Arial"/>
                <a:cs typeface="Arial"/>
              </a:rPr>
              <a:t>Programs</a:t>
            </a:r>
            <a:endParaRPr sz="49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2996" rIns="0" bIns="0" rtlCol="0">
            <a:spAutoFit/>
          </a:bodyPr>
          <a:lstStyle/>
          <a:p>
            <a:pPr marL="109855">
              <a:lnSpc>
                <a:spcPts val="2165"/>
              </a:lnSpc>
            </a:pPr>
            <a:fld id="{81D60167-4931-47E6-BA6A-407CBD079E47}" type="slidenum">
              <a:rPr spc="10" dirty="0"/>
              <a:t>8</a:t>
            </a:fld>
            <a:endParaRPr spc="1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1025" y="2595279"/>
            <a:ext cx="3887470" cy="6546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100" dirty="0">
                <a:solidFill>
                  <a:srgbClr val="00A3C6"/>
                </a:solidFill>
              </a:rPr>
              <a:t>Bond</a:t>
            </a:r>
            <a:r>
              <a:rPr sz="4100" spc="35" dirty="0">
                <a:solidFill>
                  <a:srgbClr val="00A3C6"/>
                </a:solidFill>
              </a:rPr>
              <a:t> </a:t>
            </a:r>
            <a:r>
              <a:rPr sz="4100" spc="160" dirty="0">
                <a:solidFill>
                  <a:srgbClr val="00A3C6"/>
                </a:solidFill>
              </a:rPr>
              <a:t>Programs</a:t>
            </a:r>
            <a:endParaRPr sz="41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8431" y="600455"/>
            <a:ext cx="3712463" cy="10607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827963" y="6377206"/>
            <a:ext cx="120014" cy="214629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300" spc="15" dirty="0">
                <a:solidFill>
                  <a:srgbClr val="585858"/>
                </a:solidFill>
                <a:latin typeface="Arial"/>
                <a:cs typeface="Arial"/>
              </a:rPr>
              <a:t>9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2906</Words>
  <Application>Microsoft Office PowerPoint</Application>
  <PresentationFormat>Widescreen</PresentationFormat>
  <Paragraphs>812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Arial Black</vt:lpstr>
      <vt:lpstr>Calibri</vt:lpstr>
      <vt:lpstr>Gill Sans MT</vt:lpstr>
      <vt:lpstr>Noto Sans Symbols</vt:lpstr>
      <vt:lpstr>Palatino Linotype</vt:lpstr>
      <vt:lpstr>Times New Roman</vt:lpstr>
      <vt:lpstr>Office Theme</vt:lpstr>
      <vt:lpstr>PowerPoint Presentation</vt:lpstr>
      <vt:lpstr> Agenda </vt:lpstr>
      <vt:lpstr>Public Comment</vt:lpstr>
      <vt:lpstr>Approval of Minutes</vt:lpstr>
      <vt:lpstr>Thank you! Any questions?</vt:lpstr>
      <vt:lpstr>Committee Operations</vt:lpstr>
      <vt:lpstr>  Committee  Operations</vt:lpstr>
      <vt:lpstr>Thank you! Any questions?</vt:lpstr>
      <vt:lpstr>Bond Programs</vt:lpstr>
      <vt:lpstr>PowerPoint Presentation</vt:lpstr>
      <vt:lpstr>AECOM Projects in Negotiation</vt:lpstr>
      <vt:lpstr>AECOM Projects in Design</vt:lpstr>
      <vt:lpstr>JACOBS Projects in Negotiation</vt:lpstr>
      <vt:lpstr>JACOBS Projects in Design</vt:lpstr>
      <vt:lpstr>Vanir | STV Projects in Negotiation</vt:lpstr>
      <vt:lpstr>Vanir | STV Projects in Design</vt:lpstr>
      <vt:lpstr>CAT Meetings</vt:lpstr>
      <vt:lpstr>CAT Meetings</vt:lpstr>
      <vt:lpstr>Thank you! Any questions?</vt:lpstr>
      <vt:lpstr>Bond Financials: 2013, 2017 &amp; 2022</vt:lpstr>
      <vt:lpstr>Financial Reports</vt:lpstr>
      <vt:lpstr>2013 Bond Financials</vt:lpstr>
      <vt:lpstr>2013 Bond Financials</vt:lpstr>
      <vt:lpstr>2017 Bond Financials</vt:lpstr>
      <vt:lpstr>Financial Reports: 2017 Bond Financials</vt:lpstr>
      <vt:lpstr>Financial Reports: 2017 Bond Financials</vt:lpstr>
      <vt:lpstr>2022 Bond Financials</vt:lpstr>
      <vt:lpstr>Thank you! Any questions?</vt:lpstr>
      <vt:lpstr>Historically Underutilized Business Program</vt:lpstr>
      <vt:lpstr>2013 BOND PROGRAM - Architecture / Engineering: Through October 15, 2023</vt:lpstr>
      <vt:lpstr>2013 BOND PROGRAM – Construction : Through October 15, 2023</vt:lpstr>
      <vt:lpstr>2017 BOND PROGRAM - Architecture / Engineering: Through October 15, 2023</vt:lpstr>
      <vt:lpstr>2017 BOND PROGRAM – Construction: Through October 15, 2023</vt:lpstr>
      <vt:lpstr>2022 BOND PROGRAM – Bond Management : Through October 15, 2023</vt:lpstr>
      <vt:lpstr>HUB Outreach and Meetings</vt:lpstr>
      <vt:lpstr>Thank you! Any questions?</vt:lpstr>
      <vt:lpstr>Bond Communication Report</vt:lpstr>
      <vt:lpstr>One-Year Anniversary of the 2022 Bond</vt:lpstr>
      <vt:lpstr>2022 Bond Community Meetings</vt:lpstr>
      <vt:lpstr>2022 Bond CAT Meetings</vt:lpstr>
      <vt:lpstr>2022 Bond CAT Meetings</vt:lpstr>
      <vt:lpstr>2017 Bond Videos</vt:lpstr>
      <vt:lpstr>Thank you! Any questions?</vt:lpstr>
      <vt:lpstr>PowerPoint Presentation</vt:lpstr>
      <vt:lpstr>Action Items Requested by the</vt:lpstr>
      <vt:lpstr>Thank you! Any questions?</vt:lpstr>
      <vt:lpstr>Reminder: No December Meeting</vt:lpstr>
      <vt:lpstr>Appendix: Key Definitions</vt:lpstr>
      <vt:lpstr>Appendix: Key Definitions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Camille Falgout</dc:creator>
  <cp:lastModifiedBy>Camille Falgout</cp:lastModifiedBy>
  <cp:revision>1</cp:revision>
  <dcterms:created xsi:type="dcterms:W3CDTF">2023-11-07T18:52:15Z</dcterms:created>
  <dcterms:modified xsi:type="dcterms:W3CDTF">2023-11-07T23:43:56Z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0x0101004994F6D27124074C8D044C4EA0369038</vt:lpwstr>
  </property>
  <property fmtid="{D5CDD505-2E9C-101B-9397-08002B2CF9AE}" pid="3" name="Created">
    <vt:filetime>2023-11-07T00:00:00Z</vt:filetime>
  </property>
  <property fmtid="{D5CDD505-2E9C-101B-9397-08002B2CF9AE}" pid="4" name="Creator">
    <vt:lpwstr>Acrobat PDFMaker 23 for PowerPoint</vt:lpwstr>
  </property>
  <property fmtid="{D5CDD505-2E9C-101B-9397-08002B2CF9AE}" pid="5" name="LastSaved">
    <vt:filetime>2023-11-07T00:00:00Z</vt:filetime>
  </property>
  <property fmtid="{D5CDD505-2E9C-101B-9397-08002B2CF9AE}" pid="6" name="Producer">
    <vt:lpwstr>Adobe PDF Library 23.6.136</vt:lpwstr>
  </property>
</Properties>
</file>